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66" r:id="rId3"/>
    <p:sldId id="268" r:id="rId4"/>
    <p:sldId id="259" r:id="rId5"/>
    <p:sldId id="341" r:id="rId6"/>
    <p:sldId id="342" r:id="rId7"/>
    <p:sldId id="340" r:id="rId8"/>
    <p:sldId id="339" r:id="rId9"/>
    <p:sldId id="258" r:id="rId10"/>
    <p:sldId id="260" r:id="rId11"/>
    <p:sldId id="306" r:id="rId12"/>
    <p:sldId id="338" r:id="rId13"/>
    <p:sldId id="267" r:id="rId14"/>
    <p:sldId id="325"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邵 敏" initials="邵" lastIdx="1" clrIdx="0">
    <p:extLst>
      <p:ext uri="{19B8F6BF-5375-455C-9EA6-DF929625EA0E}">
        <p15:presenceInfo xmlns:p15="http://schemas.microsoft.com/office/powerpoint/2012/main" userId="2e582784ffba6ba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16734"/>
    <a:srgbClr val="0055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7" d="100"/>
          <a:sy n="87" d="100"/>
        </p:scale>
        <p:origin x="1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0F5DB-10F1-4469-B6AD-A1B9284917C9}" type="datetimeFigureOut">
              <a:rPr lang="zh-CN" altLang="en-US" smtClean="0"/>
              <a:t>2019/11/8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7FC613-831E-4220-BEAE-4989945AD0FB}" type="slidenum">
              <a:rPr lang="zh-CN" altLang="en-US" smtClean="0"/>
              <a:t>‹#›</a:t>
            </a:fld>
            <a:endParaRPr lang="zh-CN" altLang="en-US"/>
          </a:p>
        </p:txBody>
      </p:sp>
    </p:spTree>
    <p:extLst>
      <p:ext uri="{BB962C8B-B14F-4D97-AF65-F5344CB8AC3E}">
        <p14:creationId xmlns:p14="http://schemas.microsoft.com/office/powerpoint/2010/main" val="4175152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0388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3</a:t>
            </a:fld>
            <a:endParaRPr lang="zh-CN" altLang="en-US"/>
          </a:p>
        </p:txBody>
      </p:sp>
    </p:spTree>
    <p:extLst>
      <p:ext uri="{BB962C8B-B14F-4D97-AF65-F5344CB8AC3E}">
        <p14:creationId xmlns:p14="http://schemas.microsoft.com/office/powerpoint/2010/main" val="363527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14</a:t>
            </a:fld>
            <a:endParaRPr lang="zh-CN" altLang="en-US"/>
          </a:p>
        </p:txBody>
      </p:sp>
    </p:spTree>
    <p:extLst>
      <p:ext uri="{BB962C8B-B14F-4D97-AF65-F5344CB8AC3E}">
        <p14:creationId xmlns:p14="http://schemas.microsoft.com/office/powerpoint/2010/main" val="2596144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3C24CF-DE3B-4425-892E-506F7751A75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B1FE800-EC2C-41F2-82DA-5A34867017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BDD917C-AB82-4687-8ACC-2E982F49836A}"/>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63F84C7A-A109-4AEE-B97B-1052A95CA7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D809BB-C6DF-415A-ADE8-3103F7024E83}"/>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407842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EEF89E-913F-4514-8B6B-AC55260E2D5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7A66D38-2662-4513-B0F1-36AC9DEC74C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EAC04C8-67C6-49BC-9FED-827085A4DF27}"/>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A493AC0F-3DA1-44A5-AA73-02A8BA5B6A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6778FF5-F590-416C-8E3F-9096BEEDE81B}"/>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612188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CC786E-DD4D-4893-AEA1-FA1288F5923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1FA8D1A-0FFA-497F-8B6D-98B4DC3A3B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51568FF5-5BB8-41CA-8653-0287DF574BA8}"/>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0F313723-361F-44FD-A164-405AA750F84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8843493-0226-440B-AEB3-E8A032743C7A}"/>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13240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F8FC48-ACE9-497B-8EC4-37830DF425E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9F7C699-1DD5-42FA-B54E-36A66AC097B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BA99FD6-8FFC-4F75-A819-6463E198905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A59B4FC-DDF3-4570-8321-90FA4E50C92B}"/>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6" name="页脚占位符 5">
            <a:extLst>
              <a:ext uri="{FF2B5EF4-FFF2-40B4-BE49-F238E27FC236}">
                <a16:creationId xmlns:a16="http://schemas.microsoft.com/office/drawing/2014/main" id="{800CA4BA-86F4-420A-BCEA-C61E4F0B25C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3192EFC-6EE6-4406-9A9A-3450B6336370}"/>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96920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E3CB5F-EDAA-4560-A6EB-5D6C864732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0B75942-3F86-44B4-8265-CD69292C23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BCE9DD02-7219-46B1-A185-337A3159675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5A69F497-F4B0-4153-850E-1B45478B7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D1AE280B-BDF6-44E2-B1E1-9EE4A8A4569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1D018D8-C170-40DE-A860-785D16C39B96}"/>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8" name="页脚占位符 7">
            <a:extLst>
              <a:ext uri="{FF2B5EF4-FFF2-40B4-BE49-F238E27FC236}">
                <a16:creationId xmlns:a16="http://schemas.microsoft.com/office/drawing/2014/main" id="{72AC1549-6615-4835-8F1B-A43F11453E9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7294A9D-F772-47D5-84DA-701F0C92D04A}"/>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45699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B546AB-C8C0-4C6F-9872-B00D2B502A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9D9ADC6-CBA5-412A-8BB8-0A9CF0B5EF07}"/>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4" name="页脚占位符 3">
            <a:extLst>
              <a:ext uri="{FF2B5EF4-FFF2-40B4-BE49-F238E27FC236}">
                <a16:creationId xmlns:a16="http://schemas.microsoft.com/office/drawing/2014/main" id="{C81F98E8-FFFE-46FE-B7F5-05DDB791B3E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0A1F562-FB39-48F7-9CD0-A62810989E6C}"/>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413989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C1E56EC-31D2-4BF2-AD25-EAAC49E64830}"/>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3" name="页脚占位符 2">
            <a:extLst>
              <a:ext uri="{FF2B5EF4-FFF2-40B4-BE49-F238E27FC236}">
                <a16:creationId xmlns:a16="http://schemas.microsoft.com/office/drawing/2014/main" id="{2980E36C-0B11-4148-9C0F-E891F9F4CFB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4A1D396-B86F-4D9E-99F8-D7CACE4407B9}"/>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827823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F2F978-7ED0-412C-80E4-70FEDDC50DE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8108139-3632-41F6-9581-B1EEA96A4C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F9A0E481-8A6C-4966-92F0-81EB512FCE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1F29467-E805-4332-848F-CAD1901191FE}"/>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6" name="页脚占位符 5">
            <a:extLst>
              <a:ext uri="{FF2B5EF4-FFF2-40B4-BE49-F238E27FC236}">
                <a16:creationId xmlns:a16="http://schemas.microsoft.com/office/drawing/2014/main" id="{8DC2ED76-2534-437E-8265-1B92AE17BA0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C407E52-84C1-414B-BE43-AF200B52A0EE}"/>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610650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872E73-97DD-4FBB-9031-F5BC9492D81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64AA5F9-CA29-4E25-A74B-4EEE6FED67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7844F34-BC13-457C-A2A6-C669E3C7F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FF344E2E-0996-42E3-9C07-073AF320261A}"/>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6" name="页脚占位符 5">
            <a:extLst>
              <a:ext uri="{FF2B5EF4-FFF2-40B4-BE49-F238E27FC236}">
                <a16:creationId xmlns:a16="http://schemas.microsoft.com/office/drawing/2014/main" id="{E616701D-1B65-4D77-B7A3-22888D5700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4E146B-1D88-44C7-9B67-C684F90ED14F}"/>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21505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F6E45-E5DF-4F8D-9A4A-C72A222C837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A6F3806-5745-47BF-A85B-FF067787921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3785B1E-05E5-4627-865C-E8CEB6FF6A94}"/>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E1950008-CDC7-4AE0-BC66-882F6B64B5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B6F2F3-E007-4D75-BDA6-538CA05CA553}"/>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42874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0C650E-69B9-4F79-83C6-8975A634871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4A8FF52-56AE-4E74-9376-F5972F3C421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A9BBFD5-1160-439D-872F-E5A9E2E15939}"/>
              </a:ext>
            </a:extLst>
          </p:cNvPr>
          <p:cNvSpPr>
            <a:spLocks noGrp="1"/>
          </p:cNvSpPr>
          <p:nvPr>
            <p:ph type="dt" sz="half" idx="10"/>
          </p:nvPr>
        </p:nvSpPr>
        <p:spPr/>
        <p:txBody>
          <a:body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77C9CF56-ABD2-46FE-AF3D-F6808A6891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2335CF1-AC36-44A7-97BA-179CBB6C1661}"/>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902179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00759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103A05C-F073-4710-A411-AD7087A832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91D409D-5D1C-4AAC-B7D8-0A1ACD0DBE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55B2C5D-200A-442A-B9B1-E709692DC5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2A4B65-F14E-4DD7-9D8D-01D67179CAD9}" type="datetimeFigureOut">
              <a:rPr lang="zh-CN" altLang="en-US" smtClean="0"/>
              <a:t>2019/11/8</a:t>
            </a:fld>
            <a:endParaRPr lang="zh-CN" altLang="en-US"/>
          </a:p>
        </p:txBody>
      </p:sp>
      <p:sp>
        <p:nvSpPr>
          <p:cNvPr id="5" name="页脚占位符 4">
            <a:extLst>
              <a:ext uri="{FF2B5EF4-FFF2-40B4-BE49-F238E27FC236}">
                <a16:creationId xmlns:a16="http://schemas.microsoft.com/office/drawing/2014/main" id="{0C6A9205-8130-461C-8A5F-BF124F6C9E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525BA7F-3F3B-4E3B-9A28-F325BF04B2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238112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2.jpe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4" cstate="screen"/>
            <a:srcRect/>
            <a:stretch>
              <a:fillRect/>
            </a:stretch>
          </a:blipFill>
          <a:ln w="12700" cap="flat">
            <a:noFill/>
            <a:prstDash val="solid"/>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1" name="菱形 10"/>
          <p:cNvSpPr/>
          <p:nvPr/>
        </p:nvSpPr>
        <p:spPr>
          <a:xfrm>
            <a:off x="1380863" y="4221768"/>
            <a:ext cx="2712949" cy="2712949"/>
          </a:xfrm>
          <a:prstGeom prst="diamond">
            <a:avLst/>
          </a:prstGeom>
          <a:blipFill>
            <a:blip r:embed="rId5" cstate="print"/>
            <a:srcRect/>
            <a:stretch>
              <a:fillRect r="3"/>
            </a:stretch>
          </a:blipFill>
          <a:ln w="6350" cap="flat">
            <a:noFill/>
            <a:prstDash val="solid"/>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nvGrpSpPr>
          <p:cNvPr id="13" name="组合 12"/>
          <p:cNvGrpSpPr/>
          <p:nvPr/>
        </p:nvGrpSpPr>
        <p:grpSpPr>
          <a:xfrm>
            <a:off x="3888000" y="2520926"/>
            <a:ext cx="7829133" cy="2163366"/>
            <a:chOff x="2916000" y="1943656"/>
            <a:chExt cx="5871850" cy="1622525"/>
          </a:xfrm>
        </p:grpSpPr>
        <p:sp>
          <p:nvSpPr>
            <p:cNvPr id="16" name="Rectangle 18"/>
            <p:cNvSpPr>
              <a:spLocks noChangeArrowheads="1"/>
            </p:cNvSpPr>
            <p:nvPr/>
          </p:nvSpPr>
          <p:spPr bwMode="auto">
            <a:xfrm>
              <a:off x="2987534" y="1943656"/>
              <a:ext cx="2988799" cy="7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6133" b="1" i="0" u="none" strike="noStrike" kern="1200" cap="none" spc="0" normalizeH="0" baseline="0" noProof="0" dirty="0">
                  <a:ln>
                    <a:noFill/>
                  </a:ln>
                  <a:solidFill>
                    <a:srgbClr val="000000">
                      <a:lumMod val="75000"/>
                      <a:lumOff val="25000"/>
                    </a:srgbClr>
                  </a:solidFill>
                  <a:effectLst/>
                  <a:uLnTx/>
                  <a:uFillTx/>
                  <a:latin typeface="Impact" pitchFamily="34" charset="0"/>
                  <a:ea typeface="微软雅黑" pitchFamily="34" charset="-122"/>
                  <a:cs typeface="宋体" pitchFamily="2" charset="-122"/>
                </a:rPr>
                <a:t>项  目  简  报</a:t>
              </a:r>
              <a:endParaRPr kumimoji="0" lang="en-US" altLang="zh-CN" sz="6133" b="1" i="0" u="none" strike="noStrike" kern="1200" cap="none" spc="0" normalizeH="0" baseline="0" noProof="0" dirty="0">
                <a:ln>
                  <a:noFill/>
                </a:ln>
                <a:solidFill>
                  <a:srgbClr val="000000">
                    <a:lumMod val="75000"/>
                    <a:lumOff val="25000"/>
                  </a:srgbClr>
                </a:solidFill>
                <a:effectLst/>
                <a:uLnTx/>
                <a:uFillTx/>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2916000" y="2782574"/>
              <a:ext cx="5868644"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solidFill>
                    <a:srgbClr val="000000">
                      <a:lumMod val="75000"/>
                      <a:lumOff val="25000"/>
                    </a:srgbClr>
                  </a:solidFill>
                </a:ln>
                <a:solidFill>
                  <a:srgbClr val="000000"/>
                </a:solidFill>
                <a:effectLst/>
                <a:uLnTx/>
                <a:uFillTx/>
                <a:latin typeface="Arial" pitchFamily="34" charset="0"/>
                <a:ea typeface="等线" panose="02010600030101010101" pitchFamily="2" charset="-122"/>
                <a:cs typeface="+mn-cs"/>
              </a:endParaRPr>
            </a:p>
          </p:txBody>
        </p:sp>
        <p:sp>
          <p:nvSpPr>
            <p:cNvPr id="17" name="Rectangle 18"/>
            <p:cNvSpPr>
              <a:spLocks noChangeArrowheads="1"/>
            </p:cNvSpPr>
            <p:nvPr/>
          </p:nvSpPr>
          <p:spPr bwMode="auto">
            <a:xfrm>
              <a:off x="6114041" y="2221812"/>
              <a:ext cx="2673809"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733" b="0" i="0" u="none" strike="noStrike" kern="1200" cap="none" spc="0" normalizeH="0" baseline="0" noProof="0" dirty="0">
                  <a:ln>
                    <a:noFill/>
                  </a:ln>
                  <a:solidFill>
                    <a:srgbClr val="F0561E"/>
                  </a:solidFill>
                  <a:effectLst/>
                  <a:uLnTx/>
                  <a:uFillTx/>
                  <a:latin typeface="Impact" pitchFamily="34" charset="0"/>
                  <a:ea typeface="微软雅黑" pitchFamily="34" charset="-122"/>
                  <a:cs typeface="宋体" pitchFamily="2" charset="-122"/>
                </a:rPr>
                <a:t>XIANG MU JIAN BAO</a:t>
              </a:r>
            </a:p>
          </p:txBody>
        </p:sp>
        <p:grpSp>
          <p:nvGrpSpPr>
            <p:cNvPr id="2" name="组合 1"/>
            <p:cNvGrpSpPr/>
            <p:nvPr/>
          </p:nvGrpSpPr>
          <p:grpSpPr>
            <a:xfrm>
              <a:off x="4314447" y="3165532"/>
              <a:ext cx="2439164" cy="400649"/>
              <a:chOff x="3391644" y="3041765"/>
              <a:chExt cx="2439164" cy="400649"/>
            </a:xfrm>
          </p:grpSpPr>
          <p:sp>
            <p:nvSpPr>
              <p:cNvPr id="21" name="TextBox 4"/>
              <p:cNvSpPr txBox="1">
                <a:spLocks noChangeArrowheads="1"/>
              </p:cNvSpPr>
              <p:nvPr/>
            </p:nvSpPr>
            <p:spPr bwMode="auto">
              <a:xfrm>
                <a:off x="3391644" y="3042304"/>
                <a:ext cx="1255488" cy="377074"/>
              </a:xfrm>
              <a:prstGeom prst="rect">
                <a:avLst/>
              </a:prstGeom>
              <a:solidFill>
                <a:schemeClr val="accent1"/>
              </a:solidFill>
              <a:ln w="6350">
                <a:solidFill>
                  <a:schemeClr val="accent1"/>
                </a:solidFill>
              </a:ln>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667"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Third </a:t>
                </a:r>
                <a:r>
                  <a:rPr kumimoji="0" lang="en-US" altLang="zh-CN" sz="2667"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rPr>
                  <a:t>issue</a:t>
                </a:r>
                <a:endParaRPr kumimoji="0" lang="zh-CN" altLang="en-US" sz="2667"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sp>
            <p:nvSpPr>
              <p:cNvPr id="22" name="矩形 21"/>
              <p:cNvSpPr/>
              <p:nvPr/>
            </p:nvSpPr>
            <p:spPr>
              <a:xfrm>
                <a:off x="4610665" y="3041765"/>
                <a:ext cx="1220143" cy="400649"/>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23" name="文本框 16"/>
              <p:cNvSpPr txBox="1"/>
              <p:nvPr/>
            </p:nvSpPr>
            <p:spPr bwMode="auto">
              <a:xfrm>
                <a:off x="4689821" y="3049143"/>
                <a:ext cx="1061830" cy="346249"/>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第 三 </a:t>
                </a:r>
                <a:r>
                  <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期</a:t>
                </a:r>
              </a:p>
            </p:txBody>
          </p:sp>
        </p:grpSp>
      </p:grpSp>
      <p:pic>
        <p:nvPicPr>
          <p:cNvPr id="24" name="Picture 2" descr="F:\国培资料\2015国培材料\2015乡村教师网络研修项目\2015项目简报资料\PPT小图标\小标\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8305" y="5907887"/>
            <a:ext cx="668224" cy="36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10"/>
          <p:cNvSpPr txBox="1">
            <a:spLocks noChangeArrowheads="1"/>
          </p:cNvSpPr>
          <p:nvPr/>
        </p:nvSpPr>
        <p:spPr bwMode="auto">
          <a:xfrm>
            <a:off x="6296890" y="5873717"/>
            <a:ext cx="31010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华文行楷" pitchFamily="2" charset="-122"/>
                <a:ea typeface="华文行楷" pitchFamily="2" charset="-122"/>
                <a:cs typeface="David" pitchFamily="34" charset="-79"/>
              </a:rPr>
              <a:t>安徽省中小学教师教育网</a:t>
            </a:r>
          </a:p>
        </p:txBody>
      </p:sp>
      <p:grpSp>
        <p:nvGrpSpPr>
          <p:cNvPr id="27" name="组合 26"/>
          <p:cNvGrpSpPr/>
          <p:nvPr/>
        </p:nvGrpSpPr>
        <p:grpSpPr>
          <a:xfrm>
            <a:off x="1901009" y="452896"/>
            <a:ext cx="9669596" cy="1135844"/>
            <a:chOff x="1597403" y="498762"/>
            <a:chExt cx="7252198" cy="851883"/>
          </a:xfrm>
        </p:grpSpPr>
        <p:sp>
          <p:nvSpPr>
            <p:cNvPr id="20" name="TextBox 19"/>
            <p:cNvSpPr txBox="1"/>
            <p:nvPr/>
          </p:nvSpPr>
          <p:spPr>
            <a:xfrm>
              <a:off x="2224649" y="618478"/>
              <a:ext cx="6624952" cy="6232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“国培计划（</a:t>
              </a:r>
              <a:r>
                <a:rPr kumimoji="0" lang="en-US" altLang="zh-CN"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2019</a:t>
              </a:r>
              <a:r>
                <a:rPr kumimoji="0" lang="zh-CN" altLang="en-US"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en-US" altLang="zh-CN"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甘肃省乡村中小学（幼儿园）教师</a:t>
              </a:r>
              <a:endParaRPr kumimoji="0" lang="en-US" altLang="zh-CN"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工作坊研修项目</a:t>
              </a:r>
              <a:endParaRPr kumimoji="0" lang="zh-CN" altLang="en-US" sz="24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pic>
          <p:nvPicPr>
            <p:cNvPr id="1027" name="Picture 3" descr="C:\Users\Administrator\Desktop\图片1.p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7403" y="498762"/>
              <a:ext cx="835179" cy="851883"/>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4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
            <a:ext cx="12192000" cy="2947888"/>
          </a:xfrm>
          <a:prstGeom prst="rect">
            <a:avLst/>
          </a:prstGeom>
          <a:blipFill dpi="0" rotWithShape="1">
            <a:blip r:embed="rId2" cstate="print">
              <a:extLst>
                <a:ext uri="{BEBA8EAE-BF5A-486C-A8C5-ECC9F3942E4B}">
                  <a14:imgProps xmlns:a14="http://schemas.microsoft.com/office/drawing/2010/main">
                    <a14:imgLayer r:embed="rId3">
                      <a14:imgEffect>
                        <a14:saturation sat="0"/>
                      </a14:imgEffect>
                    </a14:imgLayer>
                  </a14:imgProps>
                </a:ext>
              </a:extLst>
            </a:blip>
            <a:srcRect/>
            <a:stretch>
              <a:fillRect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Freeform 8"/>
          <p:cNvSpPr/>
          <p:nvPr/>
        </p:nvSpPr>
        <p:spPr bwMode="auto">
          <a:xfrm>
            <a:off x="-5103" y="267252"/>
            <a:ext cx="1588601" cy="3171653"/>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464135" y="2325677"/>
            <a:ext cx="622148" cy="124653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2009950" y="164789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卷首语</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8" name="Rectangle 18"/>
          <p:cNvSpPr>
            <a:spLocks noChangeArrowheads="1"/>
          </p:cNvSpPr>
          <p:nvPr/>
        </p:nvSpPr>
        <p:spPr bwMode="auto">
          <a:xfrm>
            <a:off x="3216000" y="1647890"/>
            <a:ext cx="226183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chemeClr val="accent2"/>
                </a:solidFill>
                <a:latin typeface="+mj-lt"/>
                <a:ea typeface="微软雅黑" pitchFamily="34" charset="-122"/>
                <a:cs typeface="宋体" pitchFamily="2" charset="-122"/>
              </a:rPr>
              <a:t>JUAN SHOU YU</a:t>
            </a:r>
          </a:p>
        </p:txBody>
      </p:sp>
      <p:sp>
        <p:nvSpPr>
          <p:cNvPr id="13" name="Freeform 7"/>
          <p:cNvSpPr>
            <a:spLocks noEditPoints="1"/>
          </p:cNvSpPr>
          <p:nvPr/>
        </p:nvSpPr>
        <p:spPr bwMode="auto">
          <a:xfrm>
            <a:off x="1817930" y="3427943"/>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17" name="Freeform 7"/>
          <p:cNvSpPr>
            <a:spLocks noEditPoints="1"/>
          </p:cNvSpPr>
          <p:nvPr/>
        </p:nvSpPr>
        <p:spPr bwMode="auto">
          <a:xfrm rot="10800000">
            <a:off x="9840001" y="5938941"/>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7" name="矩形 6"/>
          <p:cNvSpPr/>
          <p:nvPr/>
        </p:nvSpPr>
        <p:spPr>
          <a:xfrm>
            <a:off x="2461384" y="3190796"/>
            <a:ext cx="7286017" cy="3413563"/>
          </a:xfrm>
          <a:prstGeom prst="rect">
            <a:avLst/>
          </a:prstGeom>
        </p:spPr>
        <p:txBody>
          <a:bodyPr wrap="square">
            <a:spAutoFit/>
          </a:bodyPr>
          <a:lstStyle/>
          <a:p>
            <a:pPr>
              <a:lnSpc>
                <a:spcPct val="150000"/>
              </a:lnSpc>
            </a:pPr>
            <a:r>
              <a:rPr lang="zh-CN" altLang="zh-CN" sz="1600">
                <a:solidFill>
                  <a:schemeClr val="bg1"/>
                </a:solidFill>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  很高兴参加了本期小学英语的国培培训学习。在学习中，我对新课程改革的理念有了新的认识。明白了不断提高专业素养是我们基层教师必须做的事情。喜悦伴着汗水，成功伴着艰辛。通过这次的学习我提高了认识，提升了学习理念，丰富了专业理论。通过这次培训，我认为作为一名英语老师，必须有渊博的知识，熟练的操作技能，良好的思维品质和独特的人格魅力。整个活动以学习、讨论的形式开展。研讨活动异常热烈。这种开放式的，自由式的学习让各学员之间互相学习，交流经验。从而在以后的教育教学工作中一定会扬帆远航。取得更大的成绩。</a:t>
            </a:r>
            <a:endParaRPr lang="zh-CN" altLang="en-US" sz="1200">
              <a:latin typeface="微软雅黑" panose="020B0503020204020204" pitchFamily="34" charset="-122"/>
              <a:ea typeface="微软雅黑" panose="020B0503020204020204" pitchFamily="34" charset="-122"/>
            </a:endParaRPr>
          </a:p>
          <a:p>
            <a:pPr>
              <a:lnSpc>
                <a:spcPct val="150000"/>
              </a:lnSpc>
            </a:pPr>
            <a:endParaRPr lang="zh-CN" altLang="en-US" sz="1600"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9CD9785E-A7C6-40CD-9B7F-E16C67674CBD}"/>
              </a:ext>
            </a:extLst>
          </p:cNvPr>
          <p:cNvSpPr/>
          <p:nvPr/>
        </p:nvSpPr>
        <p:spPr>
          <a:xfrm>
            <a:off x="6011428" y="6112730"/>
            <a:ext cx="4050823" cy="338554"/>
          </a:xfrm>
          <a:prstGeom prst="rect">
            <a:avLst/>
          </a:prstGeom>
        </p:spPr>
        <p:txBody>
          <a:bodyPr wrap="square">
            <a:spAutoFit/>
          </a:bodyPr>
          <a:lstStyle/>
          <a:p>
            <a:r>
              <a:rPr lang="en-US" altLang="zh-CN" sz="1400"/>
              <a:t>——</a:t>
            </a:r>
            <a:r>
              <a:rPr lang="zh-CN" altLang="en-US" sz="1600">
                <a:latin typeface="微软雅黑" panose="020B0503020204020204" pitchFamily="34" charset="-122"/>
                <a:ea typeface="微软雅黑" panose="020B0503020204020204" pitchFamily="34" charset="-122"/>
              </a:rPr>
              <a:t>甘肃省陇南市礼县北城小学 任永珍</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4"/>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3"/>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300"/>
                                        <p:tgtEl>
                                          <p:spTgt spid="8"/>
                                        </p:tgtEl>
                                      </p:cBhvr>
                                    </p:animEffect>
                                    <p:anim calcmode="lin" valueType="num">
                                      <p:cBhvr>
                                        <p:cTn id="25" dur="300" fill="hold"/>
                                        <p:tgtEl>
                                          <p:spTgt spid="8"/>
                                        </p:tgtEl>
                                        <p:attrNameLst>
                                          <p:attrName>ppt_x</p:attrName>
                                        </p:attrNameLst>
                                      </p:cBhvr>
                                      <p:tavLst>
                                        <p:tav tm="0">
                                          <p:val>
                                            <p:strVal val="#ppt_x"/>
                                          </p:val>
                                        </p:tav>
                                        <p:tav tm="100000">
                                          <p:val>
                                            <p:strVal val="#ppt_x"/>
                                          </p:val>
                                        </p:tav>
                                      </p:tavLst>
                                    </p:anim>
                                    <p:anim calcmode="lin" valueType="num">
                                      <p:cBhvr>
                                        <p:cTn id="26" dur="300" fill="hold"/>
                                        <p:tgtEl>
                                          <p:spTgt spid="8"/>
                                        </p:tgtEl>
                                        <p:attrNameLst>
                                          <p:attrName>ppt_y</p:attrName>
                                        </p:attrNameLst>
                                      </p:cBhvr>
                                      <p:tavLst>
                                        <p:tav tm="0">
                                          <p:val>
                                            <p:strVal val="#ppt_y-.1"/>
                                          </p:val>
                                        </p:tav>
                                        <p:tav tm="100000">
                                          <p:val>
                                            <p:strVal val="#ppt_y"/>
                                          </p:val>
                                        </p:tav>
                                      </p:tavLst>
                                    </p:anim>
                                  </p:childTnLst>
                                </p:cTn>
                              </p:par>
                              <p:par>
                                <p:cTn id="27" presetID="53" presetClass="entr" presetSubtype="16" fill="hold" grpId="0" nodeType="withEffect">
                                  <p:stCondLst>
                                    <p:cond delay="13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p:bldP spid="8" grpId="0"/>
      <p:bldP spid="13"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3"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00552F"/>
          </a:solidFill>
          <a:ln>
            <a:noFill/>
          </a:ln>
        </p:spPr>
        <p:txBody>
          <a:bodyPr vert="horz" wrap="square" lIns="121920" tIns="60960" rIns="121920" bIns="60960" numCol="1" anchor="t" anchorCtr="0" compatLnSpc="1"/>
          <a:lstStyle/>
          <a:p>
            <a:endParaRPr lang="zh-CN" altLang="en-US" sz="2400"/>
          </a:p>
        </p:txBody>
      </p:sp>
      <p:sp>
        <p:nvSpPr>
          <p:cNvPr id="4" name="Rectangle 18"/>
          <p:cNvSpPr>
            <a:spLocks noChangeArrowheads="1"/>
          </p:cNvSpPr>
          <p:nvPr/>
        </p:nvSpPr>
        <p:spPr bwMode="auto">
          <a:xfrm>
            <a:off x="618068" y="384773"/>
            <a:ext cx="68287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目录</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6" name="Rectangle 18"/>
          <p:cNvSpPr>
            <a:spLocks noChangeArrowheads="1"/>
          </p:cNvSpPr>
          <p:nvPr/>
        </p:nvSpPr>
        <p:spPr bwMode="auto">
          <a:xfrm>
            <a:off x="1473594" y="384771"/>
            <a:ext cx="1647887"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chemeClr val="accent2"/>
                </a:solidFill>
                <a:latin typeface="+mj-lt"/>
                <a:ea typeface="微软雅黑" pitchFamily="34" charset="-122"/>
                <a:cs typeface="宋体" pitchFamily="2" charset="-122"/>
              </a:rPr>
              <a:t>CONTENTS</a:t>
            </a:r>
          </a:p>
        </p:txBody>
      </p:sp>
      <p:sp>
        <p:nvSpPr>
          <p:cNvPr id="16" name="菱形 15"/>
          <p:cNvSpPr/>
          <p:nvPr/>
        </p:nvSpPr>
        <p:spPr>
          <a:xfrm>
            <a:off x="1258324" y="1759048"/>
            <a:ext cx="4298755" cy="4298755"/>
          </a:xfrm>
          <a:prstGeom prst="diamond">
            <a:avLst/>
          </a:prstGeom>
          <a:blipFill dpi="0" rotWithShape="1">
            <a:blip r:embed="rId3" cstate="print"/>
            <a:srcRect/>
            <a:stretch>
              <a:fillRect/>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7" name="Freeform 9"/>
          <p:cNvSpPr/>
          <p:nvPr/>
        </p:nvSpPr>
        <p:spPr bwMode="auto">
          <a:xfrm>
            <a:off x="5039883" y="3166625"/>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18" name="Freeform 9"/>
          <p:cNvSpPr/>
          <p:nvPr/>
        </p:nvSpPr>
        <p:spPr bwMode="auto">
          <a:xfrm>
            <a:off x="2796524" y="5253203"/>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cxnSp>
        <p:nvCxnSpPr>
          <p:cNvPr id="29" name="直接连接符 28"/>
          <p:cNvCxnSpPr/>
          <p:nvPr/>
        </p:nvCxnSpPr>
        <p:spPr>
          <a:xfrm>
            <a:off x="4655841" y="1988840"/>
            <a:ext cx="4310735" cy="432016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678730" y="3964162"/>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椭圆 34"/>
          <p:cNvSpPr/>
          <p:nvPr/>
        </p:nvSpPr>
        <p:spPr>
          <a:xfrm>
            <a:off x="7814612" y="5157192"/>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7"/>
          <p:cNvSpPr/>
          <p:nvPr/>
        </p:nvSpPr>
        <p:spPr bwMode="auto">
          <a:xfrm>
            <a:off x="1742876" y="3431643"/>
            <a:ext cx="477640" cy="953565"/>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27" name="Rectangle 20"/>
          <p:cNvSpPr>
            <a:spLocks noChangeArrowheads="1"/>
          </p:cNvSpPr>
          <p:nvPr/>
        </p:nvSpPr>
        <p:spPr bwMode="auto">
          <a:xfrm>
            <a:off x="8140649" y="4842770"/>
            <a:ext cx="358158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b="1">
                <a:solidFill>
                  <a:srgbClr val="53585E"/>
                </a:solidFill>
                <a:latin typeface="微软雅黑" pitchFamily="34" charset="-122"/>
                <a:ea typeface="微软雅黑" pitchFamily="34" charset="-122"/>
                <a:cs typeface="Arial" pitchFamily="34" charset="0"/>
              </a:rPr>
              <a:t>评优评先</a:t>
            </a:r>
            <a:endParaRPr lang="zh-CN" altLang="en-US" sz="2667" b="1" dirty="0">
              <a:solidFill>
                <a:srgbClr val="53585E"/>
              </a:solidFill>
              <a:latin typeface="微软雅黑" pitchFamily="34" charset="-122"/>
              <a:ea typeface="微软雅黑" pitchFamily="34" charset="-122"/>
              <a:cs typeface="Arial" pitchFamily="34" charset="0"/>
            </a:endParaRPr>
          </a:p>
        </p:txBody>
      </p:sp>
      <p:sp>
        <p:nvSpPr>
          <p:cNvPr id="15" name="Rectangle 20">
            <a:extLst>
              <a:ext uri="{FF2B5EF4-FFF2-40B4-BE49-F238E27FC236}">
                <a16:creationId xmlns:a16="http://schemas.microsoft.com/office/drawing/2014/main" id="{DBDAFDE4-AA3D-4EF8-9616-F9F6D8AC1D94}"/>
              </a:ext>
            </a:extLst>
          </p:cNvPr>
          <p:cNvSpPr>
            <a:spLocks noChangeArrowheads="1"/>
          </p:cNvSpPr>
          <p:nvPr/>
        </p:nvSpPr>
        <p:spPr bwMode="auto">
          <a:xfrm>
            <a:off x="6955439" y="3653427"/>
            <a:ext cx="2976000"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a:solidFill>
                  <a:schemeClr val="accent1"/>
                </a:solidFill>
                <a:latin typeface="微软雅黑" pitchFamily="34" charset="-122"/>
                <a:ea typeface="微软雅黑" pitchFamily="34" charset="-122"/>
                <a:cs typeface="Arial" pitchFamily="34" charset="0"/>
              </a:rPr>
              <a:t>  </a:t>
            </a:r>
            <a:r>
              <a:rPr lang="zh-CN" altLang="en-US" sz="2667" b="1">
                <a:solidFill>
                  <a:srgbClr val="53585E"/>
                </a:solidFill>
                <a:latin typeface="微软雅黑" pitchFamily="34" charset="-122"/>
                <a:ea typeface="微软雅黑" pitchFamily="34" charset="-122"/>
                <a:cs typeface="Arial" pitchFamily="34" charset="0"/>
              </a:rPr>
              <a:t>合格率</a:t>
            </a:r>
            <a:endParaRPr lang="zh-CN" altLang="en-US" sz="2667" b="1" dirty="0">
              <a:solidFill>
                <a:srgbClr val="53585E"/>
              </a:solidFill>
              <a:latin typeface="微软雅黑" pitchFamily="34" charset="-122"/>
              <a:ea typeface="微软雅黑" pitchFamily="34" charset="-122"/>
              <a:cs typeface="Arial" pitchFamily="34" charset="0"/>
            </a:endParaRPr>
          </a:p>
        </p:txBody>
      </p:sp>
      <p:sp>
        <p:nvSpPr>
          <p:cNvPr id="20" name="Rectangle 20">
            <a:extLst>
              <a:ext uri="{FF2B5EF4-FFF2-40B4-BE49-F238E27FC236}">
                <a16:creationId xmlns:a16="http://schemas.microsoft.com/office/drawing/2014/main" id="{169C6EA3-217E-462A-BC2B-10322D74892E}"/>
              </a:ext>
            </a:extLst>
          </p:cNvPr>
          <p:cNvSpPr>
            <a:spLocks noChangeArrowheads="1"/>
          </p:cNvSpPr>
          <p:nvPr/>
        </p:nvSpPr>
        <p:spPr bwMode="auto">
          <a:xfrm>
            <a:off x="5519936" y="2410700"/>
            <a:ext cx="2976000"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a:solidFill>
                  <a:schemeClr val="accent1"/>
                </a:solidFill>
                <a:latin typeface="微软雅黑" pitchFamily="34" charset="-122"/>
                <a:ea typeface="微软雅黑" pitchFamily="34" charset="-122"/>
                <a:cs typeface="Arial" pitchFamily="34" charset="0"/>
              </a:rPr>
              <a:t>  </a:t>
            </a:r>
            <a:r>
              <a:rPr lang="zh-CN" altLang="en-US" sz="2667" b="1">
                <a:solidFill>
                  <a:srgbClr val="53585E"/>
                </a:solidFill>
                <a:latin typeface="微软雅黑" pitchFamily="34" charset="-122"/>
                <a:ea typeface="微软雅黑" pitchFamily="34" charset="-122"/>
                <a:cs typeface="Arial" pitchFamily="34" charset="0"/>
              </a:rPr>
              <a:t>线下研修</a:t>
            </a:r>
            <a:endParaRPr lang="zh-CN" altLang="en-US" sz="2667" b="1" dirty="0">
              <a:solidFill>
                <a:srgbClr val="53585E"/>
              </a:solidFill>
              <a:latin typeface="微软雅黑" pitchFamily="34" charset="-122"/>
              <a:ea typeface="微软雅黑" pitchFamily="34" charset="-122"/>
              <a:cs typeface="Arial" pitchFamily="34" charset="0"/>
            </a:endParaRPr>
          </a:p>
        </p:txBody>
      </p:sp>
      <p:sp>
        <p:nvSpPr>
          <p:cNvPr id="21" name="椭圆 20">
            <a:extLst>
              <a:ext uri="{FF2B5EF4-FFF2-40B4-BE49-F238E27FC236}">
                <a16:creationId xmlns:a16="http://schemas.microsoft.com/office/drawing/2014/main" id="{C8514112-8448-4329-B86F-391F27EB6D7E}"/>
              </a:ext>
            </a:extLst>
          </p:cNvPr>
          <p:cNvSpPr/>
          <p:nvPr/>
        </p:nvSpPr>
        <p:spPr>
          <a:xfrm>
            <a:off x="5423925" y="2725122"/>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300"/>
                                            <p:tgtEl>
                                              <p:spTgt spid="6"/>
                                            </p:tgtEl>
                                          </p:cBhvr>
                                        </p:animEffect>
                                        <p:anim calcmode="lin" valueType="num">
                                          <p:cBhvr>
                                            <p:cTn id="25" dur="300" fill="hold"/>
                                            <p:tgtEl>
                                              <p:spTgt spid="6"/>
                                            </p:tgtEl>
                                            <p:attrNameLst>
                                              <p:attrName>ppt_x</p:attrName>
                                            </p:attrNameLst>
                                          </p:cBhvr>
                                          <p:tavLst>
                                            <p:tav tm="0">
                                              <p:val>
                                                <p:strVal val="#ppt_x"/>
                                              </p:val>
                                            </p:tav>
                                            <p:tav tm="100000">
                                              <p:val>
                                                <p:strVal val="#ppt_x"/>
                                              </p:val>
                                            </p:tav>
                                          </p:tavLst>
                                        </p:anim>
                                        <p:anim calcmode="lin" valueType="num">
                                          <p:cBhvr>
                                            <p:cTn id="26" dur="300" fill="hold"/>
                                            <p:tgtEl>
                                              <p:spTgt spid="6"/>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500"/>
                                            <p:tgtEl>
                                              <p:spTgt spid="16"/>
                                            </p:tgtEl>
                                          </p:cBhvr>
                                        </p:animEffect>
                                      </p:childTnLst>
                                    </p:cTn>
                                  </p:par>
                                  <p:par>
                                    <p:cTn id="30" presetID="2" presetClass="entr" presetSubtype="8" fill="hold" grpId="0" nodeType="withEffect">
                                      <p:stCondLst>
                                        <p:cond delay="1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35" presetClass="emph" presetSubtype="0" repeatCount="3000" fill="hold" grpId="1" nodeType="withEffect">
                                      <p:stCondLst>
                                        <p:cond delay="1500"/>
                                      </p:stCondLst>
                                      <p:childTnLst>
                                        <p:anim calcmode="discrete" valueType="str">
                                          <p:cBhvr>
                                            <p:cTn id="35" dur="100" fill="hold"/>
                                            <p:tgtEl>
                                              <p:spTgt spid="17"/>
                                            </p:tgtEl>
                                            <p:attrNameLst>
                                              <p:attrName>style.visibility</p:attrName>
                                            </p:attrNameLst>
                                          </p:cBhvr>
                                          <p:tavLst>
                                            <p:tav tm="0">
                                              <p:val>
                                                <p:strVal val="hidden"/>
                                              </p:val>
                                            </p:tav>
                                            <p:tav tm="50000">
                                              <p:val>
                                                <p:strVal val="visible"/>
                                              </p:val>
                                            </p:tav>
                                          </p:tavLst>
                                        </p:anim>
                                      </p:childTnLst>
                                    </p:cTn>
                                  </p:par>
                                  <p:par>
                                    <p:cTn id="36" presetID="2" presetClass="entr" presetSubtype="8" fill="hold" grpId="0" nodeType="withEffect">
                                      <p:stCondLst>
                                        <p:cond delay="12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0-#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par>
                                    <p:cTn id="40" presetID="35" presetClass="emph" presetSubtype="0" repeatCount="3000" fill="hold" grpId="1" nodeType="withEffect">
                                      <p:stCondLst>
                                        <p:cond delay="1600"/>
                                      </p:stCondLst>
                                      <p:childTnLst>
                                        <p:anim calcmode="discrete" valueType="str">
                                          <p:cBhvr>
                                            <p:cTn id="41" dur="100" fill="hold"/>
                                            <p:tgtEl>
                                              <p:spTgt spid="25"/>
                                            </p:tgtEl>
                                            <p:attrNameLst>
                                              <p:attrName>style.visibility</p:attrName>
                                            </p:attrNameLst>
                                          </p:cBhvr>
                                          <p:tavLst>
                                            <p:tav tm="0">
                                              <p:val>
                                                <p:strVal val="hidden"/>
                                              </p:val>
                                            </p:tav>
                                            <p:tav tm="50000">
                                              <p:val>
                                                <p:strVal val="visible"/>
                                              </p:val>
                                            </p:tav>
                                          </p:tavLst>
                                        </p:anim>
                                      </p:childTnLst>
                                    </p:cTn>
                                  </p:par>
                                  <p:par>
                                    <p:cTn id="42" presetID="2" presetClass="entr" presetSubtype="8" fill="hold" grpId="0" nodeType="withEffect">
                                      <p:stCondLst>
                                        <p:cond delay="1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0-#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35" presetClass="emph" presetSubtype="0" repeatCount="3000" fill="hold" grpId="1" nodeType="withEffect">
                                      <p:stCondLst>
                                        <p:cond delay="1700"/>
                                      </p:stCondLst>
                                      <p:childTnLst>
                                        <p:anim calcmode="discrete" valueType="str">
                                          <p:cBhvr>
                                            <p:cTn id="47" dur="100" fill="hold"/>
                                            <p:tgtEl>
                                              <p:spTgt spid="18"/>
                                            </p:tgtEl>
                                            <p:attrNameLst>
                                              <p:attrName>style.visibility</p:attrName>
                                            </p:attrNameLst>
                                          </p:cBhvr>
                                          <p:tavLst>
                                            <p:tav tm="0">
                                              <p:val>
                                                <p:strVal val="hidden"/>
                                              </p:val>
                                            </p:tav>
                                            <p:tav tm="50000">
                                              <p:val>
                                                <p:strVal val="visible"/>
                                              </p:val>
                                            </p:tav>
                                          </p:tavLst>
                                        </p:anim>
                                      </p:childTnLst>
                                    </p:cTn>
                                  </p:par>
                                  <p:par>
                                    <p:cTn id="48" presetID="22" presetClass="entr" presetSubtype="1"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53" presetClass="entr" presetSubtype="16" fill="hold" grpId="0" nodeType="withEffect">
                                      <p:stCondLst>
                                        <p:cond delay="2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53" presetClass="entr" presetSubtype="16" fill="hold" grpId="0" nodeType="withEffect">
                                      <p:stCondLst>
                                        <p:cond delay="45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2" presetClass="entr" presetSubtype="4" fill="hold" grpId="0" nodeType="withEffect" p14:presetBounceEnd="60000">
                                      <p:stCondLst>
                                        <p:cond delay="3500"/>
                                      </p:stCondLst>
                                      <p:childTnLst>
                                        <p:set>
                                          <p:cBhvr>
                                            <p:cTn id="62" dur="1" fill="hold">
                                              <p:stCondLst>
                                                <p:cond delay="0"/>
                                              </p:stCondLst>
                                            </p:cTn>
                                            <p:tgtEl>
                                              <p:spTgt spid="27"/>
                                            </p:tgtEl>
                                            <p:attrNameLst>
                                              <p:attrName>style.visibility</p:attrName>
                                            </p:attrNameLst>
                                          </p:cBhvr>
                                          <p:to>
                                            <p:strVal val="visible"/>
                                          </p:to>
                                        </p:set>
                                        <p:anim calcmode="lin" valueType="num" p14:bounceEnd="60000">
                                          <p:cBhvr additive="base">
                                            <p:cTn id="63" dur="500" fill="hold"/>
                                            <p:tgtEl>
                                              <p:spTgt spid="27"/>
                                            </p:tgtEl>
                                            <p:attrNameLst>
                                              <p:attrName>ppt_x</p:attrName>
                                            </p:attrNameLst>
                                          </p:cBhvr>
                                          <p:tavLst>
                                            <p:tav tm="0">
                                              <p:val>
                                                <p:strVal val="#ppt_x"/>
                                              </p:val>
                                            </p:tav>
                                            <p:tav tm="100000">
                                              <p:val>
                                                <p:strVal val="#ppt_x"/>
                                              </p:val>
                                            </p:tav>
                                          </p:tavLst>
                                        </p:anim>
                                        <p:anim calcmode="lin" valueType="num" p14:bounceEnd="60000">
                                          <p:cBhvr additive="base">
                                            <p:cTn id="64" dur="500" fill="hold"/>
                                            <p:tgtEl>
                                              <p:spTgt spid="2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0000">
                                      <p:stCondLst>
                                        <p:cond delay="3500"/>
                                      </p:stCondLst>
                                      <p:childTnLst>
                                        <p:set>
                                          <p:cBhvr>
                                            <p:cTn id="66" dur="1" fill="hold">
                                              <p:stCondLst>
                                                <p:cond delay="0"/>
                                              </p:stCondLst>
                                            </p:cTn>
                                            <p:tgtEl>
                                              <p:spTgt spid="15"/>
                                            </p:tgtEl>
                                            <p:attrNameLst>
                                              <p:attrName>style.visibility</p:attrName>
                                            </p:attrNameLst>
                                          </p:cBhvr>
                                          <p:to>
                                            <p:strVal val="visible"/>
                                          </p:to>
                                        </p:set>
                                        <p:anim calcmode="lin" valueType="num" p14:bounceEnd="60000">
                                          <p:cBhvr additive="base">
                                            <p:cTn id="67"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68" dur="500" fill="hold"/>
                                            <p:tgtEl>
                                              <p:spTgt spid="1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60000">
                                      <p:stCondLst>
                                        <p:cond delay="3500"/>
                                      </p:stCondLst>
                                      <p:childTnLst>
                                        <p:set>
                                          <p:cBhvr>
                                            <p:cTn id="70" dur="1" fill="hold">
                                              <p:stCondLst>
                                                <p:cond delay="0"/>
                                              </p:stCondLst>
                                            </p:cTn>
                                            <p:tgtEl>
                                              <p:spTgt spid="20"/>
                                            </p:tgtEl>
                                            <p:attrNameLst>
                                              <p:attrName>style.visibility</p:attrName>
                                            </p:attrNameLst>
                                          </p:cBhvr>
                                          <p:to>
                                            <p:strVal val="visible"/>
                                          </p:to>
                                        </p:set>
                                        <p:anim calcmode="lin" valueType="num" p14:bounceEnd="60000">
                                          <p:cBhvr additive="base">
                                            <p:cTn id="71" dur="5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2500"/>
                                      </p:stCondLst>
                                      <p:childTnLst>
                                        <p:set>
                                          <p:cBhvr>
                                            <p:cTn id="74" dur="1" fill="hold">
                                              <p:stCondLst>
                                                <p:cond delay="0"/>
                                              </p:stCondLst>
                                            </p:cTn>
                                            <p:tgtEl>
                                              <p:spTgt spid="21"/>
                                            </p:tgtEl>
                                            <p:attrNameLst>
                                              <p:attrName>style.visibility</p:attrName>
                                            </p:attrNameLst>
                                          </p:cBhvr>
                                          <p:to>
                                            <p:strVal val="visible"/>
                                          </p:to>
                                        </p:set>
                                        <p:anim calcmode="lin" valueType="num">
                                          <p:cBhvr>
                                            <p:cTn id="75" dur="500" fill="hold"/>
                                            <p:tgtEl>
                                              <p:spTgt spid="21"/>
                                            </p:tgtEl>
                                            <p:attrNameLst>
                                              <p:attrName>ppt_w</p:attrName>
                                            </p:attrNameLst>
                                          </p:cBhvr>
                                          <p:tavLst>
                                            <p:tav tm="0">
                                              <p:val>
                                                <p:fltVal val="0"/>
                                              </p:val>
                                            </p:tav>
                                            <p:tav tm="100000">
                                              <p:val>
                                                <p:strVal val="#ppt_w"/>
                                              </p:val>
                                            </p:tav>
                                          </p:tavLst>
                                        </p:anim>
                                        <p:anim calcmode="lin" valueType="num">
                                          <p:cBhvr>
                                            <p:cTn id="76" dur="500" fill="hold"/>
                                            <p:tgtEl>
                                              <p:spTgt spid="21"/>
                                            </p:tgtEl>
                                            <p:attrNameLst>
                                              <p:attrName>ppt_h</p:attrName>
                                            </p:attrNameLst>
                                          </p:cBhvr>
                                          <p:tavLst>
                                            <p:tav tm="0">
                                              <p:val>
                                                <p:fltVal val="0"/>
                                              </p:val>
                                            </p:tav>
                                            <p:tav tm="100000">
                                              <p:val>
                                                <p:strVal val="#ppt_h"/>
                                              </p:val>
                                            </p:tav>
                                          </p:tavLst>
                                        </p:anim>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p:bldP spid="6" grpId="0"/>
          <p:bldP spid="16" grpId="0" animBg="1"/>
          <p:bldP spid="17" grpId="0" animBg="1"/>
          <p:bldP spid="17" grpId="1" animBg="1"/>
          <p:bldP spid="18" grpId="0" animBg="1"/>
          <p:bldP spid="18" grpId="1" animBg="1"/>
          <p:bldP spid="22" grpId="0" animBg="1"/>
          <p:bldP spid="35" grpId="0" animBg="1"/>
          <p:bldP spid="25" grpId="0" animBg="1"/>
          <p:bldP spid="25" grpId="1" animBg="1"/>
          <p:bldP spid="27" grpId="0"/>
          <p:bldP spid="15" grpId="0"/>
          <p:bldP spid="20"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300"/>
                                            <p:tgtEl>
                                              <p:spTgt spid="6"/>
                                            </p:tgtEl>
                                          </p:cBhvr>
                                        </p:animEffect>
                                        <p:anim calcmode="lin" valueType="num">
                                          <p:cBhvr>
                                            <p:cTn id="25" dur="300" fill="hold"/>
                                            <p:tgtEl>
                                              <p:spTgt spid="6"/>
                                            </p:tgtEl>
                                            <p:attrNameLst>
                                              <p:attrName>ppt_x</p:attrName>
                                            </p:attrNameLst>
                                          </p:cBhvr>
                                          <p:tavLst>
                                            <p:tav tm="0">
                                              <p:val>
                                                <p:strVal val="#ppt_x"/>
                                              </p:val>
                                            </p:tav>
                                            <p:tav tm="100000">
                                              <p:val>
                                                <p:strVal val="#ppt_x"/>
                                              </p:val>
                                            </p:tav>
                                          </p:tavLst>
                                        </p:anim>
                                        <p:anim calcmode="lin" valueType="num">
                                          <p:cBhvr>
                                            <p:cTn id="26" dur="300" fill="hold"/>
                                            <p:tgtEl>
                                              <p:spTgt spid="6"/>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500"/>
                                            <p:tgtEl>
                                              <p:spTgt spid="16"/>
                                            </p:tgtEl>
                                          </p:cBhvr>
                                        </p:animEffect>
                                      </p:childTnLst>
                                    </p:cTn>
                                  </p:par>
                                  <p:par>
                                    <p:cTn id="30" presetID="2" presetClass="entr" presetSubtype="8" fill="hold" grpId="0" nodeType="withEffect">
                                      <p:stCondLst>
                                        <p:cond delay="1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35" presetClass="emph" presetSubtype="0" repeatCount="3000" fill="hold" grpId="1" nodeType="withEffect">
                                      <p:stCondLst>
                                        <p:cond delay="1500"/>
                                      </p:stCondLst>
                                      <p:childTnLst>
                                        <p:anim calcmode="discrete" valueType="str">
                                          <p:cBhvr>
                                            <p:cTn id="35" dur="100" fill="hold"/>
                                            <p:tgtEl>
                                              <p:spTgt spid="17"/>
                                            </p:tgtEl>
                                            <p:attrNameLst>
                                              <p:attrName>style.visibility</p:attrName>
                                            </p:attrNameLst>
                                          </p:cBhvr>
                                          <p:tavLst>
                                            <p:tav tm="0">
                                              <p:val>
                                                <p:strVal val="hidden"/>
                                              </p:val>
                                            </p:tav>
                                            <p:tav tm="50000">
                                              <p:val>
                                                <p:strVal val="visible"/>
                                              </p:val>
                                            </p:tav>
                                          </p:tavLst>
                                        </p:anim>
                                      </p:childTnLst>
                                    </p:cTn>
                                  </p:par>
                                  <p:par>
                                    <p:cTn id="36" presetID="2" presetClass="entr" presetSubtype="8" fill="hold" grpId="0" nodeType="withEffect">
                                      <p:stCondLst>
                                        <p:cond delay="12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0-#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par>
                                    <p:cTn id="40" presetID="35" presetClass="emph" presetSubtype="0" repeatCount="3000" fill="hold" grpId="1" nodeType="withEffect">
                                      <p:stCondLst>
                                        <p:cond delay="1600"/>
                                      </p:stCondLst>
                                      <p:childTnLst>
                                        <p:anim calcmode="discrete" valueType="str">
                                          <p:cBhvr>
                                            <p:cTn id="41" dur="100" fill="hold"/>
                                            <p:tgtEl>
                                              <p:spTgt spid="25"/>
                                            </p:tgtEl>
                                            <p:attrNameLst>
                                              <p:attrName>style.visibility</p:attrName>
                                            </p:attrNameLst>
                                          </p:cBhvr>
                                          <p:tavLst>
                                            <p:tav tm="0">
                                              <p:val>
                                                <p:strVal val="hidden"/>
                                              </p:val>
                                            </p:tav>
                                            <p:tav tm="50000">
                                              <p:val>
                                                <p:strVal val="visible"/>
                                              </p:val>
                                            </p:tav>
                                          </p:tavLst>
                                        </p:anim>
                                      </p:childTnLst>
                                    </p:cTn>
                                  </p:par>
                                  <p:par>
                                    <p:cTn id="42" presetID="2" presetClass="entr" presetSubtype="8" fill="hold" grpId="0" nodeType="withEffect">
                                      <p:stCondLst>
                                        <p:cond delay="1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0-#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35" presetClass="emph" presetSubtype="0" repeatCount="3000" fill="hold" grpId="1" nodeType="withEffect">
                                      <p:stCondLst>
                                        <p:cond delay="1700"/>
                                      </p:stCondLst>
                                      <p:childTnLst>
                                        <p:anim calcmode="discrete" valueType="str">
                                          <p:cBhvr>
                                            <p:cTn id="47" dur="100" fill="hold"/>
                                            <p:tgtEl>
                                              <p:spTgt spid="18"/>
                                            </p:tgtEl>
                                            <p:attrNameLst>
                                              <p:attrName>style.visibility</p:attrName>
                                            </p:attrNameLst>
                                          </p:cBhvr>
                                          <p:tavLst>
                                            <p:tav tm="0">
                                              <p:val>
                                                <p:strVal val="hidden"/>
                                              </p:val>
                                            </p:tav>
                                            <p:tav tm="50000">
                                              <p:val>
                                                <p:strVal val="visible"/>
                                              </p:val>
                                            </p:tav>
                                          </p:tavLst>
                                        </p:anim>
                                      </p:childTnLst>
                                    </p:cTn>
                                  </p:par>
                                  <p:par>
                                    <p:cTn id="48" presetID="22" presetClass="entr" presetSubtype="1"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53" presetClass="entr" presetSubtype="16" fill="hold" grpId="0" nodeType="withEffect">
                                      <p:stCondLst>
                                        <p:cond delay="2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53" presetClass="entr" presetSubtype="16" fill="hold" grpId="0" nodeType="withEffect">
                                      <p:stCondLst>
                                        <p:cond delay="45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2" presetClass="entr" presetSubtype="4" fill="hold" grpId="0" nodeType="withEffect">
                                      <p:stCondLst>
                                        <p:cond delay="350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50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50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2500"/>
                                      </p:stCondLst>
                                      <p:childTnLst>
                                        <p:set>
                                          <p:cBhvr>
                                            <p:cTn id="74" dur="1" fill="hold">
                                              <p:stCondLst>
                                                <p:cond delay="0"/>
                                              </p:stCondLst>
                                            </p:cTn>
                                            <p:tgtEl>
                                              <p:spTgt spid="21"/>
                                            </p:tgtEl>
                                            <p:attrNameLst>
                                              <p:attrName>style.visibility</p:attrName>
                                            </p:attrNameLst>
                                          </p:cBhvr>
                                          <p:to>
                                            <p:strVal val="visible"/>
                                          </p:to>
                                        </p:set>
                                        <p:anim calcmode="lin" valueType="num">
                                          <p:cBhvr>
                                            <p:cTn id="75" dur="500" fill="hold"/>
                                            <p:tgtEl>
                                              <p:spTgt spid="21"/>
                                            </p:tgtEl>
                                            <p:attrNameLst>
                                              <p:attrName>ppt_w</p:attrName>
                                            </p:attrNameLst>
                                          </p:cBhvr>
                                          <p:tavLst>
                                            <p:tav tm="0">
                                              <p:val>
                                                <p:fltVal val="0"/>
                                              </p:val>
                                            </p:tav>
                                            <p:tav tm="100000">
                                              <p:val>
                                                <p:strVal val="#ppt_w"/>
                                              </p:val>
                                            </p:tav>
                                          </p:tavLst>
                                        </p:anim>
                                        <p:anim calcmode="lin" valueType="num">
                                          <p:cBhvr>
                                            <p:cTn id="76" dur="500" fill="hold"/>
                                            <p:tgtEl>
                                              <p:spTgt spid="21"/>
                                            </p:tgtEl>
                                            <p:attrNameLst>
                                              <p:attrName>ppt_h</p:attrName>
                                            </p:attrNameLst>
                                          </p:cBhvr>
                                          <p:tavLst>
                                            <p:tav tm="0">
                                              <p:val>
                                                <p:fltVal val="0"/>
                                              </p:val>
                                            </p:tav>
                                            <p:tav tm="100000">
                                              <p:val>
                                                <p:strVal val="#ppt_h"/>
                                              </p:val>
                                            </p:tav>
                                          </p:tavLst>
                                        </p:anim>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p:bldP spid="6" grpId="0"/>
          <p:bldP spid="16" grpId="0" animBg="1"/>
          <p:bldP spid="17" grpId="0" animBg="1"/>
          <p:bldP spid="17" grpId="1" animBg="1"/>
          <p:bldP spid="18" grpId="0" animBg="1"/>
          <p:bldP spid="18" grpId="1" animBg="1"/>
          <p:bldP spid="22" grpId="0" animBg="1"/>
          <p:bldP spid="35" grpId="0" animBg="1"/>
          <p:bldP spid="25" grpId="0" animBg="1"/>
          <p:bldP spid="25" grpId="1" animBg="1"/>
          <p:bldP spid="27" grpId="0"/>
          <p:bldP spid="15" grpId="0"/>
          <p:bldP spid="20" grpId="0"/>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 name="组合 7">
            <a:extLst>
              <a:ext uri="{FF2B5EF4-FFF2-40B4-BE49-F238E27FC236}">
                <a16:creationId xmlns:a16="http://schemas.microsoft.com/office/drawing/2014/main" id="{FCF19030-A9A6-46BB-89BF-6246AE701CCB}"/>
              </a:ext>
            </a:extLst>
          </p:cNvPr>
          <p:cNvGrpSpPr/>
          <p:nvPr/>
        </p:nvGrpSpPr>
        <p:grpSpPr>
          <a:xfrm>
            <a:off x="1353901" y="5046488"/>
            <a:ext cx="2881349" cy="461542"/>
            <a:chOff x="1258651" y="3674888"/>
            <a:chExt cx="2881349" cy="461542"/>
          </a:xfrm>
        </p:grpSpPr>
        <p:sp>
          <p:nvSpPr>
            <p:cNvPr id="9" name="Rectangle 18">
              <a:extLst>
                <a:ext uri="{FF2B5EF4-FFF2-40B4-BE49-F238E27FC236}">
                  <a16:creationId xmlns:a16="http://schemas.microsoft.com/office/drawing/2014/main" id="{DC3A9617-721A-42A4-A58D-B3DC3E1A5F9F}"/>
                </a:ext>
              </a:extLst>
            </p:cNvPr>
            <p:cNvSpPr>
              <a:spLocks noChangeArrowheads="1"/>
            </p:cNvSpPr>
            <p:nvPr/>
          </p:nvSpPr>
          <p:spPr bwMode="auto">
            <a:xfrm>
              <a:off x="1258651" y="3674888"/>
              <a:ext cx="10259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000">
                  <a:solidFill>
                    <a:schemeClr val="bg1"/>
                  </a:solidFill>
                  <a:latin typeface="微软雅黑" pitchFamily="34" charset="-122"/>
                  <a:ea typeface="微软雅黑" pitchFamily="34" charset="-122"/>
                  <a:cs typeface="Arial" pitchFamily="34" charset="0"/>
                </a:rPr>
                <a:t>线下研修</a:t>
              </a:r>
              <a:endParaRPr lang="zh-CN" altLang="en-US" sz="2000" dirty="0">
                <a:solidFill>
                  <a:schemeClr val="bg1"/>
                </a:solidFill>
                <a:latin typeface="微软雅黑" pitchFamily="34" charset="-122"/>
                <a:ea typeface="微软雅黑" pitchFamily="34" charset="-122"/>
                <a:cs typeface="Arial" pitchFamily="34" charset="0"/>
              </a:endParaRPr>
            </a:p>
          </p:txBody>
        </p:sp>
        <p:sp>
          <p:nvSpPr>
            <p:cNvPr id="12" name="Rectangle 20">
              <a:extLst>
                <a:ext uri="{FF2B5EF4-FFF2-40B4-BE49-F238E27FC236}">
                  <a16:creationId xmlns:a16="http://schemas.microsoft.com/office/drawing/2014/main" id="{AA9A8DFB-F035-4EA4-A4D6-FE2AEDF6C2E5}"/>
                </a:ext>
              </a:extLst>
            </p:cNvPr>
            <p:cNvSpPr>
              <a:spLocks noChangeArrowheads="1"/>
            </p:cNvSpPr>
            <p:nvPr/>
          </p:nvSpPr>
          <p:spPr bwMode="auto">
            <a:xfrm>
              <a:off x="1263626" y="3982542"/>
              <a:ext cx="287637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00">
                  <a:solidFill>
                    <a:schemeClr val="bg1"/>
                  </a:solidFill>
                  <a:latin typeface="Arial" pitchFamily="34" charset="0"/>
                  <a:cs typeface="Arial" pitchFamily="34" charset="0"/>
                </a:rPr>
                <a:t>XIAN  XIA  YAN  XIU </a:t>
              </a:r>
              <a:endParaRPr lang="en-US" altLang="zh-CN" sz="1000" dirty="0">
                <a:solidFill>
                  <a:schemeClr val="bg1"/>
                </a:solidFill>
                <a:latin typeface="Arial" pitchFamily="34" charset="0"/>
                <a:cs typeface="Arial" pitchFamily="34" charset="0"/>
              </a:endParaRPr>
            </a:p>
          </p:txBody>
        </p:sp>
        <p:sp>
          <p:nvSpPr>
            <p:cNvPr id="13" name="Freeform 9">
              <a:extLst>
                <a:ext uri="{FF2B5EF4-FFF2-40B4-BE49-F238E27FC236}">
                  <a16:creationId xmlns:a16="http://schemas.microsoft.com/office/drawing/2014/main" id="{0B60FD6B-C244-4C3C-80A1-F88CBC5BD27F}"/>
                </a:ext>
              </a:extLst>
            </p:cNvPr>
            <p:cNvSpPr/>
            <p:nvPr/>
          </p:nvSpPr>
          <p:spPr bwMode="auto">
            <a:xfrm>
              <a:off x="2196000" y="3759675"/>
              <a:ext cx="68978" cy="138202"/>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cxnSp>
        <p:nvCxnSpPr>
          <p:cNvPr id="14" name="直接连接符 13">
            <a:extLst>
              <a:ext uri="{FF2B5EF4-FFF2-40B4-BE49-F238E27FC236}">
                <a16:creationId xmlns:a16="http://schemas.microsoft.com/office/drawing/2014/main" id="{D70E2362-856D-4A70-8A36-7B7D16EC4D11}"/>
              </a:ext>
            </a:extLst>
          </p:cNvPr>
          <p:cNvCxnSpPr/>
          <p:nvPr/>
        </p:nvCxnSpPr>
        <p:spPr>
          <a:xfrm>
            <a:off x="1210866" y="5046488"/>
            <a:ext cx="0" cy="423243"/>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id="{D2DA3358-1B0F-4A4F-ABE0-616052AF6A66}"/>
              </a:ext>
            </a:extLst>
          </p:cNvPr>
          <p:cNvGrpSpPr/>
          <p:nvPr/>
        </p:nvGrpSpPr>
        <p:grpSpPr>
          <a:xfrm>
            <a:off x="656152" y="5103019"/>
            <a:ext cx="396306" cy="319798"/>
            <a:chOff x="-3743325" y="2247900"/>
            <a:chExt cx="822326" cy="663576"/>
          </a:xfrm>
          <a:solidFill>
            <a:schemeClr val="bg1"/>
          </a:solidFill>
        </p:grpSpPr>
        <p:sp>
          <p:nvSpPr>
            <p:cNvPr id="16" name="Freeform 7">
              <a:extLst>
                <a:ext uri="{FF2B5EF4-FFF2-40B4-BE49-F238E27FC236}">
                  <a16:creationId xmlns:a16="http://schemas.microsoft.com/office/drawing/2014/main" id="{22F7D926-5C10-4631-8FE8-20EC9F3E04D6}"/>
                </a:ext>
              </a:extLst>
            </p:cNvPr>
            <p:cNvSpPr>
              <a:spLocks noEditPoints="1"/>
            </p:cNvSpPr>
            <p:nvPr/>
          </p:nvSpPr>
          <p:spPr bwMode="auto">
            <a:xfrm>
              <a:off x="-3743325" y="2247900"/>
              <a:ext cx="588963" cy="660400"/>
            </a:xfrm>
            <a:custGeom>
              <a:avLst/>
              <a:gdLst>
                <a:gd name="T0" fmla="*/ 156 w 157"/>
                <a:gd name="T1" fmla="*/ 168 h 176"/>
                <a:gd name="T2" fmla="*/ 100 w 157"/>
                <a:gd name="T3" fmla="*/ 96 h 176"/>
                <a:gd name="T4" fmla="*/ 102 w 157"/>
                <a:gd name="T5" fmla="*/ 94 h 176"/>
                <a:gd name="T6" fmla="*/ 108 w 157"/>
                <a:gd name="T7" fmla="*/ 90 h 176"/>
                <a:gd name="T8" fmla="*/ 114 w 157"/>
                <a:gd name="T9" fmla="*/ 86 h 176"/>
                <a:gd name="T10" fmla="*/ 121 w 157"/>
                <a:gd name="T11" fmla="*/ 77 h 176"/>
                <a:gd name="T12" fmla="*/ 123 w 157"/>
                <a:gd name="T13" fmla="*/ 72 h 176"/>
                <a:gd name="T14" fmla="*/ 124 w 157"/>
                <a:gd name="T15" fmla="*/ 71 h 176"/>
                <a:gd name="T16" fmla="*/ 128 w 157"/>
                <a:gd name="T17" fmla="*/ 50 h 176"/>
                <a:gd name="T18" fmla="*/ 78 w 157"/>
                <a:gd name="T19" fmla="*/ 0 h 176"/>
                <a:gd name="T20" fmla="*/ 78 w 157"/>
                <a:gd name="T21" fmla="*/ 0 h 176"/>
                <a:gd name="T22" fmla="*/ 78 w 157"/>
                <a:gd name="T23" fmla="*/ 0 h 176"/>
                <a:gd name="T24" fmla="*/ 28 w 157"/>
                <a:gd name="T25" fmla="*/ 50 h 176"/>
                <a:gd name="T26" fmla="*/ 56 w 157"/>
                <a:gd name="T27" fmla="*/ 96 h 176"/>
                <a:gd name="T28" fmla="*/ 0 w 157"/>
                <a:gd name="T29" fmla="*/ 168 h 176"/>
                <a:gd name="T30" fmla="*/ 0 w 157"/>
                <a:gd name="T31" fmla="*/ 169 h 176"/>
                <a:gd name="T32" fmla="*/ 0 w 157"/>
                <a:gd name="T33" fmla="*/ 169 h 176"/>
                <a:gd name="T34" fmla="*/ 1 w 157"/>
                <a:gd name="T35" fmla="*/ 172 h 176"/>
                <a:gd name="T36" fmla="*/ 7 w 157"/>
                <a:gd name="T37" fmla="*/ 176 h 176"/>
                <a:gd name="T38" fmla="*/ 13 w 157"/>
                <a:gd name="T39" fmla="*/ 172 h 176"/>
                <a:gd name="T40" fmla="*/ 13 w 157"/>
                <a:gd name="T41" fmla="*/ 170 h 176"/>
                <a:gd name="T42" fmla="*/ 14 w 157"/>
                <a:gd name="T43" fmla="*/ 169 h 176"/>
                <a:gd name="T44" fmla="*/ 13 w 157"/>
                <a:gd name="T45" fmla="*/ 168 h 176"/>
                <a:gd name="T46" fmla="*/ 13 w 157"/>
                <a:gd name="T47" fmla="*/ 165 h 176"/>
                <a:gd name="T48" fmla="*/ 14 w 157"/>
                <a:gd name="T49" fmla="*/ 163 h 176"/>
                <a:gd name="T50" fmla="*/ 14 w 157"/>
                <a:gd name="T51" fmla="*/ 163 h 176"/>
                <a:gd name="T52" fmla="*/ 39 w 157"/>
                <a:gd name="T53" fmla="*/ 119 h 176"/>
                <a:gd name="T54" fmla="*/ 40 w 157"/>
                <a:gd name="T55" fmla="*/ 119 h 176"/>
                <a:gd name="T56" fmla="*/ 40 w 157"/>
                <a:gd name="T57" fmla="*/ 119 h 176"/>
                <a:gd name="T58" fmla="*/ 68 w 157"/>
                <a:gd name="T59" fmla="*/ 107 h 176"/>
                <a:gd name="T60" fmla="*/ 68 w 157"/>
                <a:gd name="T61" fmla="*/ 106 h 176"/>
                <a:gd name="T62" fmla="*/ 73 w 157"/>
                <a:gd name="T63" fmla="*/ 106 h 176"/>
                <a:gd name="T64" fmla="*/ 77 w 157"/>
                <a:gd name="T65" fmla="*/ 106 h 176"/>
                <a:gd name="T66" fmla="*/ 78 w 157"/>
                <a:gd name="T67" fmla="*/ 106 h 176"/>
                <a:gd name="T68" fmla="*/ 85 w 157"/>
                <a:gd name="T69" fmla="*/ 106 h 176"/>
                <a:gd name="T70" fmla="*/ 85 w 157"/>
                <a:gd name="T71" fmla="*/ 106 h 176"/>
                <a:gd name="T72" fmla="*/ 143 w 157"/>
                <a:gd name="T73" fmla="*/ 163 h 176"/>
                <a:gd name="T74" fmla="*/ 143 w 157"/>
                <a:gd name="T75" fmla="*/ 163 h 176"/>
                <a:gd name="T76" fmla="*/ 143 w 157"/>
                <a:gd name="T77" fmla="*/ 165 h 176"/>
                <a:gd name="T78" fmla="*/ 143 w 157"/>
                <a:gd name="T79" fmla="*/ 168 h 176"/>
                <a:gd name="T80" fmla="*/ 143 w 157"/>
                <a:gd name="T81" fmla="*/ 169 h 176"/>
                <a:gd name="T82" fmla="*/ 143 w 157"/>
                <a:gd name="T83" fmla="*/ 170 h 176"/>
                <a:gd name="T84" fmla="*/ 143 w 157"/>
                <a:gd name="T85" fmla="*/ 172 h 176"/>
                <a:gd name="T86" fmla="*/ 150 w 157"/>
                <a:gd name="T87" fmla="*/ 176 h 176"/>
                <a:gd name="T88" fmla="*/ 156 w 157"/>
                <a:gd name="T89" fmla="*/ 172 h 176"/>
                <a:gd name="T90" fmla="*/ 157 w 157"/>
                <a:gd name="T91" fmla="*/ 169 h 176"/>
                <a:gd name="T92" fmla="*/ 157 w 157"/>
                <a:gd name="T93" fmla="*/ 169 h 176"/>
                <a:gd name="T94" fmla="*/ 156 w 157"/>
                <a:gd name="T95" fmla="*/ 168 h 176"/>
                <a:gd name="T96" fmla="*/ 41 w 157"/>
                <a:gd name="T97" fmla="*/ 50 h 176"/>
                <a:gd name="T98" fmla="*/ 78 w 157"/>
                <a:gd name="T99" fmla="*/ 13 h 176"/>
                <a:gd name="T100" fmla="*/ 115 w 157"/>
                <a:gd name="T101" fmla="*/ 50 h 176"/>
                <a:gd name="T102" fmla="*/ 78 w 157"/>
                <a:gd name="T103" fmla="*/ 87 h 176"/>
                <a:gd name="T104" fmla="*/ 41 w 157"/>
                <a:gd name="T105"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 h="176">
                  <a:moveTo>
                    <a:pt x="156" y="168"/>
                  </a:moveTo>
                  <a:cubicBezTo>
                    <a:pt x="155" y="134"/>
                    <a:pt x="132" y="105"/>
                    <a:pt x="100" y="96"/>
                  </a:cubicBezTo>
                  <a:cubicBezTo>
                    <a:pt x="101" y="95"/>
                    <a:pt x="102" y="94"/>
                    <a:pt x="102" y="94"/>
                  </a:cubicBezTo>
                  <a:cubicBezTo>
                    <a:pt x="104" y="93"/>
                    <a:pt x="108" y="91"/>
                    <a:pt x="108" y="90"/>
                  </a:cubicBezTo>
                  <a:cubicBezTo>
                    <a:pt x="110" y="89"/>
                    <a:pt x="113" y="86"/>
                    <a:pt x="114" y="86"/>
                  </a:cubicBezTo>
                  <a:cubicBezTo>
                    <a:pt x="115" y="84"/>
                    <a:pt x="120" y="78"/>
                    <a:pt x="121" y="77"/>
                  </a:cubicBezTo>
                  <a:cubicBezTo>
                    <a:pt x="122" y="75"/>
                    <a:pt x="123" y="74"/>
                    <a:pt x="123" y="72"/>
                  </a:cubicBezTo>
                  <a:cubicBezTo>
                    <a:pt x="124" y="72"/>
                    <a:pt x="124" y="71"/>
                    <a:pt x="124" y="71"/>
                  </a:cubicBezTo>
                  <a:cubicBezTo>
                    <a:pt x="127" y="65"/>
                    <a:pt x="128" y="58"/>
                    <a:pt x="128" y="50"/>
                  </a:cubicBezTo>
                  <a:cubicBezTo>
                    <a:pt x="128" y="23"/>
                    <a:pt x="106" y="0"/>
                    <a:pt x="78" y="0"/>
                  </a:cubicBezTo>
                  <a:cubicBezTo>
                    <a:pt x="78" y="0"/>
                    <a:pt x="78" y="0"/>
                    <a:pt x="78" y="0"/>
                  </a:cubicBezTo>
                  <a:cubicBezTo>
                    <a:pt x="78" y="0"/>
                    <a:pt x="78" y="0"/>
                    <a:pt x="78" y="0"/>
                  </a:cubicBezTo>
                  <a:cubicBezTo>
                    <a:pt x="51" y="0"/>
                    <a:pt x="28" y="23"/>
                    <a:pt x="28" y="50"/>
                  </a:cubicBezTo>
                  <a:cubicBezTo>
                    <a:pt x="28" y="70"/>
                    <a:pt x="40" y="87"/>
                    <a:pt x="56" y="96"/>
                  </a:cubicBezTo>
                  <a:cubicBezTo>
                    <a:pt x="25" y="105"/>
                    <a:pt x="1" y="134"/>
                    <a:pt x="0" y="168"/>
                  </a:cubicBezTo>
                  <a:cubicBezTo>
                    <a:pt x="0" y="168"/>
                    <a:pt x="0" y="169"/>
                    <a:pt x="0" y="169"/>
                  </a:cubicBezTo>
                  <a:cubicBezTo>
                    <a:pt x="0" y="169"/>
                    <a:pt x="0" y="169"/>
                    <a:pt x="0" y="169"/>
                  </a:cubicBezTo>
                  <a:cubicBezTo>
                    <a:pt x="0" y="170"/>
                    <a:pt x="0" y="171"/>
                    <a:pt x="1" y="172"/>
                  </a:cubicBezTo>
                  <a:cubicBezTo>
                    <a:pt x="2" y="174"/>
                    <a:pt x="4" y="176"/>
                    <a:pt x="7" y="176"/>
                  </a:cubicBezTo>
                  <a:cubicBezTo>
                    <a:pt x="10" y="176"/>
                    <a:pt x="12" y="174"/>
                    <a:pt x="13" y="172"/>
                  </a:cubicBezTo>
                  <a:cubicBezTo>
                    <a:pt x="13" y="171"/>
                    <a:pt x="13" y="170"/>
                    <a:pt x="13" y="170"/>
                  </a:cubicBezTo>
                  <a:cubicBezTo>
                    <a:pt x="13" y="169"/>
                    <a:pt x="14" y="169"/>
                    <a:pt x="14" y="169"/>
                  </a:cubicBezTo>
                  <a:cubicBezTo>
                    <a:pt x="14" y="168"/>
                    <a:pt x="13" y="168"/>
                    <a:pt x="13" y="168"/>
                  </a:cubicBezTo>
                  <a:cubicBezTo>
                    <a:pt x="13" y="167"/>
                    <a:pt x="13" y="166"/>
                    <a:pt x="13" y="165"/>
                  </a:cubicBezTo>
                  <a:cubicBezTo>
                    <a:pt x="13" y="164"/>
                    <a:pt x="14" y="164"/>
                    <a:pt x="14" y="163"/>
                  </a:cubicBezTo>
                  <a:cubicBezTo>
                    <a:pt x="14" y="163"/>
                    <a:pt x="14" y="163"/>
                    <a:pt x="14" y="163"/>
                  </a:cubicBezTo>
                  <a:cubicBezTo>
                    <a:pt x="16" y="145"/>
                    <a:pt x="25" y="130"/>
                    <a:pt x="39" y="119"/>
                  </a:cubicBezTo>
                  <a:cubicBezTo>
                    <a:pt x="39" y="119"/>
                    <a:pt x="39" y="119"/>
                    <a:pt x="40" y="119"/>
                  </a:cubicBezTo>
                  <a:cubicBezTo>
                    <a:pt x="40" y="119"/>
                    <a:pt x="40" y="119"/>
                    <a:pt x="40" y="119"/>
                  </a:cubicBezTo>
                  <a:cubicBezTo>
                    <a:pt x="48" y="113"/>
                    <a:pt x="57" y="108"/>
                    <a:pt x="68" y="107"/>
                  </a:cubicBezTo>
                  <a:cubicBezTo>
                    <a:pt x="68" y="107"/>
                    <a:pt x="68" y="106"/>
                    <a:pt x="68" y="106"/>
                  </a:cubicBezTo>
                  <a:cubicBezTo>
                    <a:pt x="70" y="106"/>
                    <a:pt x="71" y="106"/>
                    <a:pt x="73" y="106"/>
                  </a:cubicBezTo>
                  <a:cubicBezTo>
                    <a:pt x="74" y="106"/>
                    <a:pt x="75" y="106"/>
                    <a:pt x="77" y="106"/>
                  </a:cubicBezTo>
                  <a:cubicBezTo>
                    <a:pt x="77" y="106"/>
                    <a:pt x="78" y="106"/>
                    <a:pt x="78" y="106"/>
                  </a:cubicBezTo>
                  <a:cubicBezTo>
                    <a:pt x="80" y="106"/>
                    <a:pt x="83" y="106"/>
                    <a:pt x="85" y="106"/>
                  </a:cubicBezTo>
                  <a:cubicBezTo>
                    <a:pt x="85" y="106"/>
                    <a:pt x="85" y="106"/>
                    <a:pt x="85" y="106"/>
                  </a:cubicBezTo>
                  <a:cubicBezTo>
                    <a:pt x="115" y="109"/>
                    <a:pt x="139" y="133"/>
                    <a:pt x="143" y="163"/>
                  </a:cubicBezTo>
                  <a:cubicBezTo>
                    <a:pt x="143" y="163"/>
                    <a:pt x="143" y="163"/>
                    <a:pt x="143" y="163"/>
                  </a:cubicBezTo>
                  <a:cubicBezTo>
                    <a:pt x="143" y="164"/>
                    <a:pt x="143" y="164"/>
                    <a:pt x="143" y="165"/>
                  </a:cubicBezTo>
                  <a:cubicBezTo>
                    <a:pt x="143" y="166"/>
                    <a:pt x="143" y="167"/>
                    <a:pt x="143" y="168"/>
                  </a:cubicBezTo>
                  <a:cubicBezTo>
                    <a:pt x="143" y="168"/>
                    <a:pt x="143" y="168"/>
                    <a:pt x="143" y="169"/>
                  </a:cubicBezTo>
                  <a:cubicBezTo>
                    <a:pt x="143" y="169"/>
                    <a:pt x="143" y="169"/>
                    <a:pt x="143" y="170"/>
                  </a:cubicBezTo>
                  <a:cubicBezTo>
                    <a:pt x="143" y="170"/>
                    <a:pt x="143" y="171"/>
                    <a:pt x="143" y="172"/>
                  </a:cubicBezTo>
                  <a:cubicBezTo>
                    <a:pt x="145" y="174"/>
                    <a:pt x="147" y="176"/>
                    <a:pt x="150" y="176"/>
                  </a:cubicBezTo>
                  <a:cubicBezTo>
                    <a:pt x="152" y="176"/>
                    <a:pt x="155" y="174"/>
                    <a:pt x="156" y="172"/>
                  </a:cubicBezTo>
                  <a:cubicBezTo>
                    <a:pt x="156" y="171"/>
                    <a:pt x="156" y="170"/>
                    <a:pt x="157" y="169"/>
                  </a:cubicBezTo>
                  <a:cubicBezTo>
                    <a:pt x="157" y="169"/>
                    <a:pt x="157" y="169"/>
                    <a:pt x="157" y="169"/>
                  </a:cubicBezTo>
                  <a:cubicBezTo>
                    <a:pt x="157" y="169"/>
                    <a:pt x="157" y="168"/>
                    <a:pt x="156" y="168"/>
                  </a:cubicBezTo>
                  <a:close/>
                  <a:moveTo>
                    <a:pt x="41" y="50"/>
                  </a:moveTo>
                  <a:cubicBezTo>
                    <a:pt x="41" y="30"/>
                    <a:pt x="58" y="13"/>
                    <a:pt x="78" y="13"/>
                  </a:cubicBezTo>
                  <a:cubicBezTo>
                    <a:pt x="99" y="13"/>
                    <a:pt x="115" y="30"/>
                    <a:pt x="115" y="50"/>
                  </a:cubicBezTo>
                  <a:cubicBezTo>
                    <a:pt x="115" y="71"/>
                    <a:pt x="99" y="87"/>
                    <a:pt x="78" y="87"/>
                  </a:cubicBezTo>
                  <a:cubicBezTo>
                    <a:pt x="58" y="87"/>
                    <a:pt x="41" y="71"/>
                    <a:pt x="4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8">
              <a:extLst>
                <a:ext uri="{FF2B5EF4-FFF2-40B4-BE49-F238E27FC236}">
                  <a16:creationId xmlns:a16="http://schemas.microsoft.com/office/drawing/2014/main" id="{79097BA9-E769-4A0F-97A0-5A5DA15162D5}"/>
                </a:ext>
              </a:extLst>
            </p:cNvPr>
            <p:cNvSpPr/>
            <p:nvPr/>
          </p:nvSpPr>
          <p:spPr bwMode="auto">
            <a:xfrm>
              <a:off x="-3236912" y="2255838"/>
              <a:ext cx="315913" cy="655638"/>
            </a:xfrm>
            <a:custGeom>
              <a:avLst/>
              <a:gdLst>
                <a:gd name="T0" fmla="*/ 84 w 84"/>
                <a:gd name="T1" fmla="*/ 168 h 175"/>
                <a:gd name="T2" fmla="*/ 28 w 84"/>
                <a:gd name="T3" fmla="*/ 95 h 175"/>
                <a:gd name="T4" fmla="*/ 56 w 84"/>
                <a:gd name="T5" fmla="*/ 50 h 175"/>
                <a:gd name="T6" fmla="*/ 6 w 84"/>
                <a:gd name="T7" fmla="*/ 0 h 175"/>
                <a:gd name="T8" fmla="*/ 6 w 84"/>
                <a:gd name="T9" fmla="*/ 0 h 175"/>
                <a:gd name="T10" fmla="*/ 0 w 84"/>
                <a:gd name="T11" fmla="*/ 7 h 175"/>
                <a:gd name="T12" fmla="*/ 6 w 84"/>
                <a:gd name="T13" fmla="*/ 13 h 175"/>
                <a:gd name="T14" fmla="*/ 6 w 84"/>
                <a:gd name="T15" fmla="*/ 13 h 175"/>
                <a:gd name="T16" fmla="*/ 7 w 84"/>
                <a:gd name="T17" fmla="*/ 13 h 175"/>
                <a:gd name="T18" fmla="*/ 7 w 84"/>
                <a:gd name="T19" fmla="*/ 13 h 175"/>
                <a:gd name="T20" fmla="*/ 7 w 84"/>
                <a:gd name="T21" fmla="*/ 13 h 175"/>
                <a:gd name="T22" fmla="*/ 43 w 84"/>
                <a:gd name="T23" fmla="*/ 50 h 175"/>
                <a:gd name="T24" fmla="*/ 10 w 84"/>
                <a:gd name="T25" fmla="*/ 89 h 175"/>
                <a:gd name="T26" fmla="*/ 10 w 84"/>
                <a:gd name="T27" fmla="*/ 89 h 175"/>
                <a:gd name="T28" fmla="*/ 6 w 84"/>
                <a:gd name="T29" fmla="*/ 91 h 175"/>
                <a:gd name="T30" fmla="*/ 3 w 84"/>
                <a:gd name="T31" fmla="*/ 97 h 175"/>
                <a:gd name="T32" fmla="*/ 6 w 84"/>
                <a:gd name="T33" fmla="*/ 103 h 175"/>
                <a:gd name="T34" fmla="*/ 12 w 84"/>
                <a:gd name="T35" fmla="*/ 106 h 175"/>
                <a:gd name="T36" fmla="*/ 12 w 84"/>
                <a:gd name="T37" fmla="*/ 106 h 175"/>
                <a:gd name="T38" fmla="*/ 12 w 84"/>
                <a:gd name="T39" fmla="*/ 106 h 175"/>
                <a:gd name="T40" fmla="*/ 16 w 84"/>
                <a:gd name="T41" fmla="*/ 106 h 175"/>
                <a:gd name="T42" fmla="*/ 17 w 84"/>
                <a:gd name="T43" fmla="*/ 106 h 175"/>
                <a:gd name="T44" fmla="*/ 45 w 84"/>
                <a:gd name="T45" fmla="*/ 118 h 175"/>
                <a:gd name="T46" fmla="*/ 45 w 84"/>
                <a:gd name="T47" fmla="*/ 118 h 175"/>
                <a:gd name="T48" fmla="*/ 46 w 84"/>
                <a:gd name="T49" fmla="*/ 119 h 175"/>
                <a:gd name="T50" fmla="*/ 71 w 84"/>
                <a:gd name="T51" fmla="*/ 163 h 175"/>
                <a:gd name="T52" fmla="*/ 71 w 84"/>
                <a:gd name="T53" fmla="*/ 163 h 175"/>
                <a:gd name="T54" fmla="*/ 71 w 84"/>
                <a:gd name="T55" fmla="*/ 165 h 175"/>
                <a:gd name="T56" fmla="*/ 71 w 84"/>
                <a:gd name="T57" fmla="*/ 168 h 175"/>
                <a:gd name="T58" fmla="*/ 71 w 84"/>
                <a:gd name="T59" fmla="*/ 168 h 175"/>
                <a:gd name="T60" fmla="*/ 71 w 84"/>
                <a:gd name="T61" fmla="*/ 169 h 175"/>
                <a:gd name="T62" fmla="*/ 71 w 84"/>
                <a:gd name="T63" fmla="*/ 171 h 175"/>
                <a:gd name="T64" fmla="*/ 78 w 84"/>
                <a:gd name="T65" fmla="*/ 175 h 175"/>
                <a:gd name="T66" fmla="*/ 84 w 84"/>
                <a:gd name="T67" fmla="*/ 171 h 175"/>
                <a:gd name="T68" fmla="*/ 84 w 84"/>
                <a:gd name="T69" fmla="*/ 169 h 175"/>
                <a:gd name="T70" fmla="*/ 84 w 84"/>
                <a:gd name="T71" fmla="*/ 168 h 175"/>
                <a:gd name="T72" fmla="*/ 84 w 84"/>
                <a:gd name="T73"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5">
                  <a:moveTo>
                    <a:pt x="84" y="168"/>
                  </a:moveTo>
                  <a:cubicBezTo>
                    <a:pt x="83" y="133"/>
                    <a:pt x="60" y="105"/>
                    <a:pt x="28" y="95"/>
                  </a:cubicBezTo>
                  <a:cubicBezTo>
                    <a:pt x="45" y="87"/>
                    <a:pt x="56" y="70"/>
                    <a:pt x="56" y="50"/>
                  </a:cubicBezTo>
                  <a:cubicBezTo>
                    <a:pt x="56" y="22"/>
                    <a:pt x="34" y="0"/>
                    <a:pt x="6" y="0"/>
                  </a:cubicBezTo>
                  <a:cubicBezTo>
                    <a:pt x="6" y="0"/>
                    <a:pt x="6" y="0"/>
                    <a:pt x="6" y="0"/>
                  </a:cubicBezTo>
                  <a:cubicBezTo>
                    <a:pt x="3" y="0"/>
                    <a:pt x="0" y="3"/>
                    <a:pt x="0" y="7"/>
                  </a:cubicBezTo>
                  <a:cubicBezTo>
                    <a:pt x="0" y="10"/>
                    <a:pt x="3" y="13"/>
                    <a:pt x="6" y="13"/>
                  </a:cubicBezTo>
                  <a:cubicBezTo>
                    <a:pt x="6" y="13"/>
                    <a:pt x="6" y="13"/>
                    <a:pt x="6" y="13"/>
                  </a:cubicBezTo>
                  <a:cubicBezTo>
                    <a:pt x="7" y="13"/>
                    <a:pt x="7" y="13"/>
                    <a:pt x="7" y="13"/>
                  </a:cubicBezTo>
                  <a:cubicBezTo>
                    <a:pt x="7" y="13"/>
                    <a:pt x="7" y="13"/>
                    <a:pt x="7" y="13"/>
                  </a:cubicBezTo>
                  <a:cubicBezTo>
                    <a:pt x="7" y="13"/>
                    <a:pt x="7" y="13"/>
                    <a:pt x="7" y="13"/>
                  </a:cubicBezTo>
                  <a:cubicBezTo>
                    <a:pt x="27" y="14"/>
                    <a:pt x="43" y="30"/>
                    <a:pt x="43" y="50"/>
                  </a:cubicBezTo>
                  <a:cubicBezTo>
                    <a:pt x="43" y="69"/>
                    <a:pt x="29" y="86"/>
                    <a:pt x="10" y="89"/>
                  </a:cubicBezTo>
                  <a:cubicBezTo>
                    <a:pt x="10" y="89"/>
                    <a:pt x="10" y="89"/>
                    <a:pt x="10" y="89"/>
                  </a:cubicBezTo>
                  <a:cubicBezTo>
                    <a:pt x="9" y="89"/>
                    <a:pt x="7" y="90"/>
                    <a:pt x="6" y="91"/>
                  </a:cubicBezTo>
                  <a:cubicBezTo>
                    <a:pt x="4" y="93"/>
                    <a:pt x="3" y="95"/>
                    <a:pt x="3" y="97"/>
                  </a:cubicBezTo>
                  <a:cubicBezTo>
                    <a:pt x="3" y="100"/>
                    <a:pt x="4" y="102"/>
                    <a:pt x="6" y="103"/>
                  </a:cubicBezTo>
                  <a:cubicBezTo>
                    <a:pt x="8" y="105"/>
                    <a:pt x="10" y="105"/>
                    <a:pt x="12" y="106"/>
                  </a:cubicBezTo>
                  <a:cubicBezTo>
                    <a:pt x="12" y="106"/>
                    <a:pt x="12" y="106"/>
                    <a:pt x="12" y="106"/>
                  </a:cubicBezTo>
                  <a:cubicBezTo>
                    <a:pt x="12" y="106"/>
                    <a:pt x="12" y="106"/>
                    <a:pt x="12" y="106"/>
                  </a:cubicBezTo>
                  <a:cubicBezTo>
                    <a:pt x="13" y="106"/>
                    <a:pt x="15" y="106"/>
                    <a:pt x="16" y="106"/>
                  </a:cubicBezTo>
                  <a:cubicBezTo>
                    <a:pt x="16" y="106"/>
                    <a:pt x="17" y="106"/>
                    <a:pt x="17" y="106"/>
                  </a:cubicBezTo>
                  <a:cubicBezTo>
                    <a:pt x="27" y="108"/>
                    <a:pt x="37" y="112"/>
                    <a:pt x="45" y="118"/>
                  </a:cubicBezTo>
                  <a:cubicBezTo>
                    <a:pt x="45" y="118"/>
                    <a:pt x="45" y="118"/>
                    <a:pt x="45" y="118"/>
                  </a:cubicBezTo>
                  <a:cubicBezTo>
                    <a:pt x="45" y="118"/>
                    <a:pt x="45" y="119"/>
                    <a:pt x="46" y="119"/>
                  </a:cubicBezTo>
                  <a:cubicBezTo>
                    <a:pt x="59" y="129"/>
                    <a:pt x="69" y="145"/>
                    <a:pt x="71" y="163"/>
                  </a:cubicBezTo>
                  <a:cubicBezTo>
                    <a:pt x="71" y="163"/>
                    <a:pt x="71" y="163"/>
                    <a:pt x="71" y="163"/>
                  </a:cubicBezTo>
                  <a:cubicBezTo>
                    <a:pt x="71" y="163"/>
                    <a:pt x="71" y="164"/>
                    <a:pt x="71" y="165"/>
                  </a:cubicBezTo>
                  <a:cubicBezTo>
                    <a:pt x="71" y="166"/>
                    <a:pt x="71" y="167"/>
                    <a:pt x="71" y="168"/>
                  </a:cubicBezTo>
                  <a:cubicBezTo>
                    <a:pt x="71" y="168"/>
                    <a:pt x="71" y="168"/>
                    <a:pt x="71" y="168"/>
                  </a:cubicBezTo>
                  <a:cubicBezTo>
                    <a:pt x="71" y="169"/>
                    <a:pt x="71" y="169"/>
                    <a:pt x="71" y="169"/>
                  </a:cubicBezTo>
                  <a:cubicBezTo>
                    <a:pt x="71" y="170"/>
                    <a:pt x="71" y="171"/>
                    <a:pt x="71" y="171"/>
                  </a:cubicBezTo>
                  <a:cubicBezTo>
                    <a:pt x="72" y="174"/>
                    <a:pt x="75" y="175"/>
                    <a:pt x="78" y="175"/>
                  </a:cubicBezTo>
                  <a:cubicBezTo>
                    <a:pt x="80" y="175"/>
                    <a:pt x="83" y="174"/>
                    <a:pt x="84" y="171"/>
                  </a:cubicBezTo>
                  <a:cubicBezTo>
                    <a:pt x="84" y="171"/>
                    <a:pt x="84" y="170"/>
                    <a:pt x="84" y="169"/>
                  </a:cubicBezTo>
                  <a:cubicBezTo>
                    <a:pt x="84" y="169"/>
                    <a:pt x="84" y="169"/>
                    <a:pt x="84" y="168"/>
                  </a:cubicBezTo>
                  <a:cubicBezTo>
                    <a:pt x="84" y="168"/>
                    <a:pt x="84" y="168"/>
                    <a:pt x="84"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9">
              <a:extLst>
                <a:ext uri="{FF2B5EF4-FFF2-40B4-BE49-F238E27FC236}">
                  <a16:creationId xmlns:a16="http://schemas.microsoft.com/office/drawing/2014/main" id="{ABB53F48-7FB9-44DE-B633-9B7DD467CBD9}"/>
                </a:ext>
              </a:extLst>
            </p:cNvPr>
            <p:cNvSpPr/>
            <p:nvPr/>
          </p:nvSpPr>
          <p:spPr bwMode="auto">
            <a:xfrm>
              <a:off x="-3190875" y="2652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2" presetClass="entr" presetSubtype="1"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F7698139-8934-4C10-918B-1D9E4B01BF37}"/>
              </a:ext>
            </a:extLst>
          </p:cNvPr>
          <p:cNvSpPr/>
          <p:nvPr/>
        </p:nvSpPr>
        <p:spPr>
          <a:xfrm>
            <a:off x="775504" y="1655180"/>
            <a:ext cx="10752881" cy="4537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1060"/>
            <a:ext cx="5548254" cy="877569"/>
            <a:chOff x="0" y="0"/>
            <a:chExt cx="4161191"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FF6800"/>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800606" cy="307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b="1">
                  <a:solidFill>
                    <a:srgbClr val="00552F"/>
                  </a:solidFill>
                  <a:latin typeface="Impact" pitchFamily="34" charset="0"/>
                  <a:ea typeface="微软雅黑" pitchFamily="34" charset="-122"/>
                  <a:cs typeface="宋体" pitchFamily="2" charset="-122"/>
                </a:rPr>
                <a:t>线下</a:t>
              </a:r>
              <a:r>
                <a:rPr lang="zh-CN" altLang="en-US" sz="2667" b="1">
                  <a:solidFill>
                    <a:srgbClr val="F16734"/>
                  </a:solidFill>
                  <a:latin typeface="Impact" pitchFamily="34" charset="0"/>
                  <a:ea typeface="微软雅黑" pitchFamily="34" charset="-122"/>
                  <a:cs typeface="宋体" pitchFamily="2" charset="-122"/>
                </a:rPr>
                <a:t>集中培训</a:t>
              </a:r>
              <a:endParaRPr lang="en-US" altLang="zh-CN" sz="2667" b="1" dirty="0">
                <a:solidFill>
                  <a:srgbClr val="F16734"/>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2360585" y="364992"/>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XIAN   XIA   YAN  XIU  CAN  YU  LU </a:t>
              </a:r>
              <a:r>
                <a:rPr lang="zh-CN" altLang="en-US" sz="1067">
                  <a:solidFill>
                    <a:srgbClr val="53585E"/>
                  </a:solidFill>
                  <a:latin typeface="Arial" pitchFamily="34" charset="0"/>
                  <a:cs typeface="Arial" pitchFamily="34" charset="0"/>
                </a:rPr>
                <a:t> </a:t>
              </a:r>
              <a:endParaRPr lang="zh-CN" altLang="en-US" sz="1067" dirty="0">
                <a:solidFill>
                  <a:srgbClr val="53585E"/>
                </a:solidFill>
                <a:latin typeface="Arial" pitchFamily="34" charset="0"/>
                <a:cs typeface="Arial" pitchFamily="34" charset="0"/>
              </a:endParaRPr>
            </a:p>
          </p:txBody>
        </p:sp>
      </p:grpSp>
      <p:pic>
        <p:nvPicPr>
          <p:cNvPr id="10" name="图片 9">
            <a:extLst>
              <a:ext uri="{FF2B5EF4-FFF2-40B4-BE49-F238E27FC236}">
                <a16:creationId xmlns:a16="http://schemas.microsoft.com/office/drawing/2014/main" id="{065ECD5A-51FB-44E0-88BD-0DF8A84102D0}"/>
              </a:ext>
            </a:extLst>
          </p:cNvPr>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079199" y="1947063"/>
            <a:ext cx="5274310" cy="3953510"/>
          </a:xfrm>
          <a:prstGeom prst="rect">
            <a:avLst/>
          </a:prstGeom>
          <a:noFill/>
          <a:ln>
            <a:noFill/>
          </a:ln>
        </p:spPr>
      </p:pic>
      <p:sp>
        <p:nvSpPr>
          <p:cNvPr id="12" name="矩形 11">
            <a:extLst>
              <a:ext uri="{FF2B5EF4-FFF2-40B4-BE49-F238E27FC236}">
                <a16:creationId xmlns:a16="http://schemas.microsoft.com/office/drawing/2014/main" id="{9846E844-5CD6-44E2-876D-29AEFD15F4C5}"/>
              </a:ext>
            </a:extLst>
          </p:cNvPr>
          <p:cNvSpPr/>
          <p:nvPr/>
        </p:nvSpPr>
        <p:spPr>
          <a:xfrm>
            <a:off x="6657204" y="1823884"/>
            <a:ext cx="4639687" cy="4199868"/>
          </a:xfrm>
          <a:prstGeom prst="rect">
            <a:avLst/>
          </a:prstGeom>
        </p:spPr>
        <p:txBody>
          <a:bodyPr wrap="square">
            <a:spAutoFit/>
          </a:bodyPr>
          <a:lstStyle/>
          <a:p>
            <a:pPr indent="355600">
              <a:lnSpc>
                <a:spcPct val="150000"/>
              </a:lnSpc>
            </a:pP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“国培计划（</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2019</a:t>
            </a: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）”—甘肃省中小学幼儿园教师工作坊研修项目第二次线下集中研修在陇南市礼县圆满结束。</a:t>
            </a:r>
            <a:r>
              <a:rPr lang="zh-CN" altLang="en-US"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本次集中研修分学科分阶段分批次进行，活动总计开展</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天时间。活动分别在礼县上坪九年制学校开展语文学科集中培训，在王坝中学开展数学学科集中培训，在罗堡九年制学校开展英语学科集中培训，在礼县城关第二幼儿园开展幼教学科集中培训，并于</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24</a:t>
            </a:r>
            <a:r>
              <a:rPr lang="zh-CN" altLang="en-US"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日、</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日两天举行了培训总结大会。</a:t>
            </a:r>
            <a:endParaRPr lang="zh-CN" altLang="zh-CN" sz="12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08152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5548254" cy="877569"/>
            <a:chOff x="0" y="0"/>
            <a:chExt cx="4161191"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FF6800"/>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800606" cy="307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b="1">
                  <a:solidFill>
                    <a:srgbClr val="00552F"/>
                  </a:solidFill>
                  <a:latin typeface="Impact" pitchFamily="34" charset="0"/>
                  <a:ea typeface="微软雅黑" pitchFamily="34" charset="-122"/>
                  <a:cs typeface="宋体" pitchFamily="2" charset="-122"/>
                </a:rPr>
                <a:t>线下</a:t>
              </a:r>
              <a:r>
                <a:rPr lang="zh-CN" altLang="en-US" sz="2667" b="1">
                  <a:solidFill>
                    <a:srgbClr val="F16734"/>
                  </a:solidFill>
                  <a:latin typeface="Impact" pitchFamily="34" charset="0"/>
                  <a:ea typeface="微软雅黑" pitchFamily="34" charset="-122"/>
                  <a:cs typeface="宋体" pitchFamily="2" charset="-122"/>
                </a:rPr>
                <a:t>集中培训</a:t>
              </a:r>
              <a:endParaRPr lang="en-US" altLang="zh-CN" sz="2667" b="1" dirty="0">
                <a:solidFill>
                  <a:srgbClr val="F16734"/>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2360585" y="364992"/>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XIAN   XIA   YAN  XIU  CAN  YU  LU </a:t>
              </a:r>
              <a:r>
                <a:rPr lang="zh-CN" altLang="en-US" sz="1067">
                  <a:solidFill>
                    <a:srgbClr val="53585E"/>
                  </a:solidFill>
                  <a:latin typeface="Arial" pitchFamily="34" charset="0"/>
                  <a:cs typeface="Arial" pitchFamily="34" charset="0"/>
                </a:rPr>
                <a:t> </a:t>
              </a:r>
              <a:endParaRPr lang="zh-CN" altLang="en-US" sz="1067" dirty="0">
                <a:solidFill>
                  <a:srgbClr val="53585E"/>
                </a:solidFill>
                <a:latin typeface="Arial" pitchFamily="34" charset="0"/>
                <a:cs typeface="Arial" pitchFamily="34" charset="0"/>
              </a:endParaRPr>
            </a:p>
          </p:txBody>
        </p:sp>
      </p:grpSp>
      <p:sp>
        <p:nvSpPr>
          <p:cNvPr id="12" name="矩形 11">
            <a:extLst>
              <a:ext uri="{FF2B5EF4-FFF2-40B4-BE49-F238E27FC236}">
                <a16:creationId xmlns:a16="http://schemas.microsoft.com/office/drawing/2014/main" id="{9846E844-5CD6-44E2-876D-29AEFD15F4C5}"/>
              </a:ext>
            </a:extLst>
          </p:cNvPr>
          <p:cNvSpPr/>
          <p:nvPr/>
        </p:nvSpPr>
        <p:spPr>
          <a:xfrm>
            <a:off x="6657204" y="1823884"/>
            <a:ext cx="4639687" cy="4199868"/>
          </a:xfrm>
          <a:prstGeom prst="rect">
            <a:avLst/>
          </a:prstGeom>
        </p:spPr>
        <p:txBody>
          <a:bodyPr wrap="square">
            <a:spAutoFit/>
          </a:bodyPr>
          <a:lstStyle/>
          <a:p>
            <a:pPr indent="355600">
              <a:lnSpc>
                <a:spcPct val="150000"/>
              </a:lnSpc>
            </a:pPr>
            <a:r>
              <a:rPr lang="zh-CN"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“国培计划（</a:t>
            </a:r>
            <a:r>
              <a:rPr lang="en-US"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2019</a:t>
            </a:r>
            <a:r>
              <a:rPr lang="zh-CN"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）”—甘肃省中小学幼儿园教师工作坊研修项目第二次线下集中研修在陇南市礼县圆满结束。</a:t>
            </a:r>
            <a:r>
              <a:rPr lang="zh-CN" altLang="en-US" kern="100">
                <a:solidFill>
                  <a:schemeClr val="bg1"/>
                </a:solidFill>
                <a:latin typeface="Calibri" panose="020F0502020204030204" pitchFamily="34" charset="0"/>
                <a:ea typeface="宋体" panose="02010600030101010101" pitchFamily="2" charset="-122"/>
                <a:cs typeface="Times New Roman" panose="02020603050405020304" pitchFamily="18" charset="0"/>
              </a:rPr>
              <a:t>本次集中研修分学科分阶段分批次进行，活动总计开展</a:t>
            </a:r>
            <a:r>
              <a:rPr lang="en-US"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10</a:t>
            </a:r>
            <a:r>
              <a:rPr lang="zh-CN" altLang="en-US" kern="100">
                <a:solidFill>
                  <a:schemeClr val="bg1"/>
                </a:solidFill>
                <a:latin typeface="Calibri" panose="020F0502020204030204" pitchFamily="34" charset="0"/>
                <a:ea typeface="宋体" panose="02010600030101010101" pitchFamily="2" charset="-122"/>
                <a:cs typeface="Times New Roman" panose="02020603050405020304" pitchFamily="18" charset="0"/>
              </a:rPr>
              <a:t>天时间。活动分别在礼县上坪九年制学校开展语文学科集中培训，在王坝中学开展数学学科集中培训，在罗堡九年制学校开展英语学科集中培训，在礼县城关第二幼儿园开展幼教学科集中培训，并于</a:t>
            </a:r>
            <a:r>
              <a:rPr lang="en-US"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10</a:t>
            </a:r>
            <a:r>
              <a:rPr lang="zh-CN" altLang="en-US" kern="100">
                <a:solidFill>
                  <a:schemeClr val="bg1"/>
                </a:solidFill>
                <a:latin typeface="Calibri" panose="020F0502020204030204" pitchFamily="34" charset="0"/>
                <a:ea typeface="宋体" panose="02010600030101010101" pitchFamily="2" charset="-122"/>
                <a:cs typeface="Times New Roman" panose="02020603050405020304" pitchFamily="18" charset="0"/>
              </a:rPr>
              <a:t>月</a:t>
            </a:r>
            <a:r>
              <a:rPr lang="en-US"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24</a:t>
            </a:r>
            <a:r>
              <a:rPr lang="zh-CN" altLang="en-US" kern="100">
                <a:solidFill>
                  <a:schemeClr val="bg1"/>
                </a:solidFill>
                <a:latin typeface="Calibri" panose="020F0502020204030204" pitchFamily="34" charset="0"/>
                <a:ea typeface="宋体" panose="02010600030101010101" pitchFamily="2" charset="-122"/>
                <a:cs typeface="Times New Roman" panose="02020603050405020304" pitchFamily="18" charset="0"/>
              </a:rPr>
              <a:t>日、</a:t>
            </a:r>
            <a:r>
              <a:rPr lang="en-US" altLang="zh-CN" kern="100">
                <a:solidFill>
                  <a:schemeClr val="bg1"/>
                </a:solidFill>
                <a:latin typeface="Calibri" panose="020F0502020204030204" pitchFamily="34" charset="0"/>
                <a:ea typeface="宋体" panose="02010600030101010101" pitchFamily="2" charset="-122"/>
                <a:cs typeface="Times New Roman" panose="02020603050405020304" pitchFamily="18" charset="0"/>
              </a:rPr>
              <a:t>25</a:t>
            </a:r>
            <a:r>
              <a:rPr lang="zh-CN" altLang="en-US" kern="100">
                <a:solidFill>
                  <a:schemeClr val="bg1"/>
                </a:solidFill>
                <a:latin typeface="Calibri" panose="020F0502020204030204" pitchFamily="34" charset="0"/>
                <a:ea typeface="宋体" panose="02010600030101010101" pitchFamily="2" charset="-122"/>
                <a:cs typeface="Times New Roman" panose="02020603050405020304" pitchFamily="18" charset="0"/>
              </a:rPr>
              <a:t>日两天举行了培训总结大会。</a:t>
            </a:r>
            <a:endParaRPr lang="zh-CN" altLang="zh-CN" sz="1200" kern="100">
              <a:solidFill>
                <a:schemeClr val="bg1"/>
              </a:solidFill>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13" name="图片 12">
            <a:extLst>
              <a:ext uri="{FF2B5EF4-FFF2-40B4-BE49-F238E27FC236}">
                <a16:creationId xmlns:a16="http://schemas.microsoft.com/office/drawing/2014/main" id="{C87259BC-CBB4-4A59-AC6C-75453F0E93A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73696" y="936503"/>
            <a:ext cx="3950396" cy="5487745"/>
          </a:xfrm>
          <a:prstGeom prst="rect">
            <a:avLst/>
          </a:prstGeom>
          <a:noFill/>
          <a:ln>
            <a:noFill/>
          </a:ln>
        </p:spPr>
      </p:pic>
      <p:sp>
        <p:nvSpPr>
          <p:cNvPr id="14" name="矩形 13">
            <a:extLst>
              <a:ext uri="{FF2B5EF4-FFF2-40B4-BE49-F238E27FC236}">
                <a16:creationId xmlns:a16="http://schemas.microsoft.com/office/drawing/2014/main" id="{9359143F-62A4-4AD0-A602-EED7AB3574AD}"/>
              </a:ext>
            </a:extLst>
          </p:cNvPr>
          <p:cNvSpPr/>
          <p:nvPr/>
        </p:nvSpPr>
        <p:spPr>
          <a:xfrm>
            <a:off x="883750" y="936503"/>
            <a:ext cx="5665208" cy="548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589CAAAB-A905-4491-9125-817ADACBA58B}"/>
              </a:ext>
            </a:extLst>
          </p:cNvPr>
          <p:cNvSpPr/>
          <p:nvPr/>
        </p:nvSpPr>
        <p:spPr>
          <a:xfrm>
            <a:off x="1071706" y="1347514"/>
            <a:ext cx="5289296" cy="4615366"/>
          </a:xfrm>
          <a:prstGeom prst="rect">
            <a:avLst/>
          </a:prstGeom>
        </p:spPr>
        <p:txBody>
          <a:bodyPr wrap="square">
            <a:spAutoFit/>
          </a:bodyPr>
          <a:lstStyle/>
          <a:p>
            <a:pPr indent="355600">
              <a:lnSpc>
                <a:spcPct val="150000"/>
              </a:lnSpc>
            </a:pP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本次培训由我校与礼县教育局协同实施，我校的培训内容设计水平和培训实施的支持服务质量受到了礼县教育局及全体参训教师的高度评价。坊主和坊员老师们在真实课堂中进行实操演练，在同课异构活动中开展深度交流，提升了工作坊活动的设计能力、指导能力和主持能力。</a:t>
            </a:r>
            <a:endParaRPr lang="zh-CN" altLang="zh-CN" sz="1200"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indent="355600">
              <a:lnSpc>
                <a:spcPct val="150000"/>
              </a:lnSpc>
            </a:pP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本次培训的开展也标志着“国培计划（</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2019</a:t>
            </a: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甘肃省中小学教师工作坊研修项目顺利结束，接下来我校将根据甘肃省教育厅的要求，提交项目总结绩效报告等系列材料，为项目画上圆满的句号。</a:t>
            </a:r>
            <a:endParaRPr lang="zh-CN" altLang="zh-CN" sz="1200"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5503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060"/>
            <a:ext cx="5548254" cy="877569"/>
            <a:chOff x="0" y="0"/>
            <a:chExt cx="4161191" cy="658177"/>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FF6800"/>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800606" cy="307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2667" b="1">
                  <a:solidFill>
                    <a:srgbClr val="00552F"/>
                  </a:solidFill>
                  <a:latin typeface="Impact" pitchFamily="34" charset="0"/>
                  <a:ea typeface="微软雅黑" pitchFamily="34" charset="-122"/>
                  <a:cs typeface="宋体" pitchFamily="2" charset="-122"/>
                </a:rPr>
                <a:t>线下研修参与录</a:t>
              </a:r>
              <a:endParaRPr lang="en-US" altLang="zh-CN" sz="2667" b="1" dirty="0">
                <a:solidFill>
                  <a:srgbClr val="FF6800"/>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2360585" y="364992"/>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XIAN   XIA   YAN  XIU  CAN  YU  LU </a:t>
              </a:r>
              <a:r>
                <a:rPr lang="zh-CN" altLang="en-US" sz="1067">
                  <a:solidFill>
                    <a:srgbClr val="53585E"/>
                  </a:solidFill>
                  <a:latin typeface="Arial" pitchFamily="34" charset="0"/>
                  <a:cs typeface="Arial" pitchFamily="34" charset="0"/>
                </a:rPr>
                <a:t> </a:t>
              </a:r>
              <a:endParaRPr lang="zh-CN" altLang="en-US" sz="1067" dirty="0">
                <a:solidFill>
                  <a:srgbClr val="53585E"/>
                </a:solidFill>
                <a:latin typeface="Arial" pitchFamily="34" charset="0"/>
                <a:cs typeface="Arial" pitchFamily="34" charset="0"/>
              </a:endParaRPr>
            </a:p>
          </p:txBody>
        </p:sp>
      </p:grpSp>
      <p:sp>
        <p:nvSpPr>
          <p:cNvPr id="9" name="矩形 8">
            <a:extLst>
              <a:ext uri="{FF2B5EF4-FFF2-40B4-BE49-F238E27FC236}">
                <a16:creationId xmlns:a16="http://schemas.microsoft.com/office/drawing/2014/main" id="{D82331B3-BD4A-45D7-9EF7-795688A612C1}"/>
              </a:ext>
            </a:extLst>
          </p:cNvPr>
          <p:cNvSpPr/>
          <p:nvPr/>
        </p:nvSpPr>
        <p:spPr>
          <a:xfrm>
            <a:off x="7713279" y="1127825"/>
            <a:ext cx="4196863" cy="4602350"/>
          </a:xfrm>
          <a:prstGeom prst="rect">
            <a:avLst/>
          </a:prstGeom>
        </p:spPr>
        <p:txBody>
          <a:bodyPr wrap="square">
            <a:spAutoFit/>
          </a:bodyPr>
          <a:lstStyle/>
          <a:p>
            <a:pPr marL="342900" indent="-342900" fontAlgn="auto">
              <a:lnSpc>
                <a:spcPct val="200000"/>
              </a:lnSpc>
              <a:buFont typeface="Wingdings" panose="05000000000000000000" pitchFamily="2" charset="2"/>
              <a:buChar char="l"/>
            </a:pPr>
            <a:r>
              <a:rPr lang="zh-CN" altLang="en-US" sz="1867">
                <a:latin typeface="Arial" panose="020B0604020202020204" pitchFamily="34" charset="0"/>
                <a:ea typeface="微软雅黑" panose="020B0503020204020204" pitchFamily="34" charset="-122"/>
              </a:rPr>
              <a:t>校本研修的培训测评工作由项目校负责组织实施。安徽省中小学教师教育网精心设计了校本研修培训测评鉴定表，与项目校协同落实培训测评工作。学员总结培训内容，进行信息技术应用能力自评，经项目校负责人审核，完成校本研修活动成绩鉴定表。</a:t>
            </a:r>
            <a:endParaRPr lang="en-US" altLang="zh-CN" sz="1867">
              <a:latin typeface="Arial" panose="020B0604020202020204" pitchFamily="34" charset="0"/>
              <a:ea typeface="微软雅黑" panose="020B0503020204020204" pitchFamily="34" charset="-122"/>
            </a:endParaRPr>
          </a:p>
        </p:txBody>
      </p:sp>
      <p:pic>
        <p:nvPicPr>
          <p:cNvPr id="7" name="图片 6">
            <a:extLst>
              <a:ext uri="{FF2B5EF4-FFF2-40B4-BE49-F238E27FC236}">
                <a16:creationId xmlns:a16="http://schemas.microsoft.com/office/drawing/2014/main" id="{F0DE7BE5-45F8-47F0-8172-F8CC675FFD3F}"/>
              </a:ext>
            </a:extLst>
          </p:cNvPr>
          <p:cNvPicPr>
            <a:picLocks noChangeAspect="1"/>
          </p:cNvPicPr>
          <p:nvPr/>
        </p:nvPicPr>
        <p:blipFill>
          <a:blip r:embed="rId2"/>
          <a:stretch>
            <a:fillRect/>
          </a:stretch>
        </p:blipFill>
        <p:spPr>
          <a:xfrm>
            <a:off x="637989" y="1314860"/>
            <a:ext cx="3127785" cy="4415314"/>
          </a:xfrm>
          <a:prstGeom prst="rect">
            <a:avLst/>
          </a:prstGeom>
          <a:ln>
            <a:solidFill>
              <a:schemeClr val="accent1"/>
            </a:solidFill>
          </a:ln>
        </p:spPr>
      </p:pic>
      <p:pic>
        <p:nvPicPr>
          <p:cNvPr id="8" name="图片 7">
            <a:extLst>
              <a:ext uri="{FF2B5EF4-FFF2-40B4-BE49-F238E27FC236}">
                <a16:creationId xmlns:a16="http://schemas.microsoft.com/office/drawing/2014/main" id="{96BB1AD3-E891-4C19-AE31-4F74911DC455}"/>
              </a:ext>
            </a:extLst>
          </p:cNvPr>
          <p:cNvPicPr>
            <a:picLocks noChangeAspect="1"/>
          </p:cNvPicPr>
          <p:nvPr/>
        </p:nvPicPr>
        <p:blipFill rotWithShape="1">
          <a:blip r:embed="rId3"/>
          <a:srcRect t="10559" r="-508" b="16445"/>
          <a:stretch/>
        </p:blipFill>
        <p:spPr>
          <a:xfrm>
            <a:off x="3838410" y="1314861"/>
            <a:ext cx="3419689" cy="4415314"/>
          </a:xfrm>
          <a:prstGeom prst="rect">
            <a:avLst/>
          </a:prstGeom>
          <a:ln>
            <a:solidFill>
              <a:schemeClr val="accent1"/>
            </a:solidFill>
          </a:ln>
        </p:spPr>
      </p:pic>
    </p:spTree>
    <p:extLst>
      <p:ext uri="{BB962C8B-B14F-4D97-AF65-F5344CB8AC3E}">
        <p14:creationId xmlns:p14="http://schemas.microsoft.com/office/powerpoint/2010/main" val="3746046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rgbClr val="00552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 name="组合 7">
            <a:extLst>
              <a:ext uri="{FF2B5EF4-FFF2-40B4-BE49-F238E27FC236}">
                <a16:creationId xmlns:a16="http://schemas.microsoft.com/office/drawing/2014/main" id="{FCF19030-A9A6-46BB-89BF-6246AE701CCB}"/>
              </a:ext>
            </a:extLst>
          </p:cNvPr>
          <p:cNvGrpSpPr/>
          <p:nvPr/>
        </p:nvGrpSpPr>
        <p:grpSpPr>
          <a:xfrm>
            <a:off x="1353901" y="5046488"/>
            <a:ext cx="2881349" cy="461542"/>
            <a:chOff x="1258651" y="3674888"/>
            <a:chExt cx="2881349" cy="461542"/>
          </a:xfrm>
        </p:grpSpPr>
        <p:sp>
          <p:nvSpPr>
            <p:cNvPr id="9" name="Rectangle 18">
              <a:extLst>
                <a:ext uri="{FF2B5EF4-FFF2-40B4-BE49-F238E27FC236}">
                  <a16:creationId xmlns:a16="http://schemas.microsoft.com/office/drawing/2014/main" id="{DC3A9617-721A-42A4-A58D-B3DC3E1A5F9F}"/>
                </a:ext>
              </a:extLst>
            </p:cNvPr>
            <p:cNvSpPr>
              <a:spLocks noChangeArrowheads="1"/>
            </p:cNvSpPr>
            <p:nvPr/>
          </p:nvSpPr>
          <p:spPr bwMode="auto">
            <a:xfrm>
              <a:off x="1258651" y="3674888"/>
              <a:ext cx="769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000" dirty="0">
                  <a:solidFill>
                    <a:schemeClr val="bg1"/>
                  </a:solidFill>
                  <a:latin typeface="微软雅黑" pitchFamily="34" charset="-122"/>
                  <a:ea typeface="微软雅黑" pitchFamily="34" charset="-122"/>
                  <a:cs typeface="Arial" pitchFamily="34" charset="0"/>
                </a:rPr>
                <a:t>合格率</a:t>
              </a:r>
            </a:p>
          </p:txBody>
        </p:sp>
        <p:sp>
          <p:nvSpPr>
            <p:cNvPr id="12" name="Rectangle 20">
              <a:extLst>
                <a:ext uri="{FF2B5EF4-FFF2-40B4-BE49-F238E27FC236}">
                  <a16:creationId xmlns:a16="http://schemas.microsoft.com/office/drawing/2014/main" id="{AA9A8DFB-F035-4EA4-A4D6-FE2AEDF6C2E5}"/>
                </a:ext>
              </a:extLst>
            </p:cNvPr>
            <p:cNvSpPr>
              <a:spLocks noChangeArrowheads="1"/>
            </p:cNvSpPr>
            <p:nvPr/>
          </p:nvSpPr>
          <p:spPr bwMode="auto">
            <a:xfrm>
              <a:off x="1263626" y="3982542"/>
              <a:ext cx="287637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00" dirty="0">
                  <a:solidFill>
                    <a:schemeClr val="bg1"/>
                  </a:solidFill>
                  <a:latin typeface="Arial" pitchFamily="34" charset="0"/>
                  <a:cs typeface="Arial" pitchFamily="34" charset="0"/>
                </a:rPr>
                <a:t>HE  GE  LV</a:t>
              </a:r>
            </a:p>
          </p:txBody>
        </p:sp>
        <p:sp>
          <p:nvSpPr>
            <p:cNvPr id="13" name="Freeform 9">
              <a:extLst>
                <a:ext uri="{FF2B5EF4-FFF2-40B4-BE49-F238E27FC236}">
                  <a16:creationId xmlns:a16="http://schemas.microsoft.com/office/drawing/2014/main" id="{0B60FD6B-C244-4C3C-80A1-F88CBC5BD27F}"/>
                </a:ext>
              </a:extLst>
            </p:cNvPr>
            <p:cNvSpPr/>
            <p:nvPr/>
          </p:nvSpPr>
          <p:spPr bwMode="auto">
            <a:xfrm>
              <a:off x="2196000" y="3759675"/>
              <a:ext cx="68978" cy="138202"/>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cxnSp>
        <p:nvCxnSpPr>
          <p:cNvPr id="14" name="直接连接符 13">
            <a:extLst>
              <a:ext uri="{FF2B5EF4-FFF2-40B4-BE49-F238E27FC236}">
                <a16:creationId xmlns:a16="http://schemas.microsoft.com/office/drawing/2014/main" id="{D70E2362-856D-4A70-8A36-7B7D16EC4D11}"/>
              </a:ext>
            </a:extLst>
          </p:cNvPr>
          <p:cNvCxnSpPr/>
          <p:nvPr/>
        </p:nvCxnSpPr>
        <p:spPr>
          <a:xfrm>
            <a:off x="1210866" y="5046488"/>
            <a:ext cx="0" cy="423243"/>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id="{D2DA3358-1B0F-4A4F-ABE0-616052AF6A66}"/>
              </a:ext>
            </a:extLst>
          </p:cNvPr>
          <p:cNvGrpSpPr/>
          <p:nvPr/>
        </p:nvGrpSpPr>
        <p:grpSpPr>
          <a:xfrm>
            <a:off x="656152" y="5103019"/>
            <a:ext cx="396306" cy="319798"/>
            <a:chOff x="-3743325" y="2247900"/>
            <a:chExt cx="822326" cy="663576"/>
          </a:xfrm>
          <a:solidFill>
            <a:schemeClr val="bg1"/>
          </a:solidFill>
        </p:grpSpPr>
        <p:sp>
          <p:nvSpPr>
            <p:cNvPr id="16" name="Freeform 7">
              <a:extLst>
                <a:ext uri="{FF2B5EF4-FFF2-40B4-BE49-F238E27FC236}">
                  <a16:creationId xmlns:a16="http://schemas.microsoft.com/office/drawing/2014/main" id="{22F7D926-5C10-4631-8FE8-20EC9F3E04D6}"/>
                </a:ext>
              </a:extLst>
            </p:cNvPr>
            <p:cNvSpPr>
              <a:spLocks noEditPoints="1"/>
            </p:cNvSpPr>
            <p:nvPr/>
          </p:nvSpPr>
          <p:spPr bwMode="auto">
            <a:xfrm>
              <a:off x="-3743325" y="2247900"/>
              <a:ext cx="588963" cy="660400"/>
            </a:xfrm>
            <a:custGeom>
              <a:avLst/>
              <a:gdLst>
                <a:gd name="T0" fmla="*/ 156 w 157"/>
                <a:gd name="T1" fmla="*/ 168 h 176"/>
                <a:gd name="T2" fmla="*/ 100 w 157"/>
                <a:gd name="T3" fmla="*/ 96 h 176"/>
                <a:gd name="T4" fmla="*/ 102 w 157"/>
                <a:gd name="T5" fmla="*/ 94 h 176"/>
                <a:gd name="T6" fmla="*/ 108 w 157"/>
                <a:gd name="T7" fmla="*/ 90 h 176"/>
                <a:gd name="T8" fmla="*/ 114 w 157"/>
                <a:gd name="T9" fmla="*/ 86 h 176"/>
                <a:gd name="T10" fmla="*/ 121 w 157"/>
                <a:gd name="T11" fmla="*/ 77 h 176"/>
                <a:gd name="T12" fmla="*/ 123 w 157"/>
                <a:gd name="T13" fmla="*/ 72 h 176"/>
                <a:gd name="T14" fmla="*/ 124 w 157"/>
                <a:gd name="T15" fmla="*/ 71 h 176"/>
                <a:gd name="T16" fmla="*/ 128 w 157"/>
                <a:gd name="T17" fmla="*/ 50 h 176"/>
                <a:gd name="T18" fmla="*/ 78 w 157"/>
                <a:gd name="T19" fmla="*/ 0 h 176"/>
                <a:gd name="T20" fmla="*/ 78 w 157"/>
                <a:gd name="T21" fmla="*/ 0 h 176"/>
                <a:gd name="T22" fmla="*/ 78 w 157"/>
                <a:gd name="T23" fmla="*/ 0 h 176"/>
                <a:gd name="T24" fmla="*/ 28 w 157"/>
                <a:gd name="T25" fmla="*/ 50 h 176"/>
                <a:gd name="T26" fmla="*/ 56 w 157"/>
                <a:gd name="T27" fmla="*/ 96 h 176"/>
                <a:gd name="T28" fmla="*/ 0 w 157"/>
                <a:gd name="T29" fmla="*/ 168 h 176"/>
                <a:gd name="T30" fmla="*/ 0 w 157"/>
                <a:gd name="T31" fmla="*/ 169 h 176"/>
                <a:gd name="T32" fmla="*/ 0 w 157"/>
                <a:gd name="T33" fmla="*/ 169 h 176"/>
                <a:gd name="T34" fmla="*/ 1 w 157"/>
                <a:gd name="T35" fmla="*/ 172 h 176"/>
                <a:gd name="T36" fmla="*/ 7 w 157"/>
                <a:gd name="T37" fmla="*/ 176 h 176"/>
                <a:gd name="T38" fmla="*/ 13 w 157"/>
                <a:gd name="T39" fmla="*/ 172 h 176"/>
                <a:gd name="T40" fmla="*/ 13 w 157"/>
                <a:gd name="T41" fmla="*/ 170 h 176"/>
                <a:gd name="T42" fmla="*/ 14 w 157"/>
                <a:gd name="T43" fmla="*/ 169 h 176"/>
                <a:gd name="T44" fmla="*/ 13 w 157"/>
                <a:gd name="T45" fmla="*/ 168 h 176"/>
                <a:gd name="T46" fmla="*/ 13 w 157"/>
                <a:gd name="T47" fmla="*/ 165 h 176"/>
                <a:gd name="T48" fmla="*/ 14 w 157"/>
                <a:gd name="T49" fmla="*/ 163 h 176"/>
                <a:gd name="T50" fmla="*/ 14 w 157"/>
                <a:gd name="T51" fmla="*/ 163 h 176"/>
                <a:gd name="T52" fmla="*/ 39 w 157"/>
                <a:gd name="T53" fmla="*/ 119 h 176"/>
                <a:gd name="T54" fmla="*/ 40 w 157"/>
                <a:gd name="T55" fmla="*/ 119 h 176"/>
                <a:gd name="T56" fmla="*/ 40 w 157"/>
                <a:gd name="T57" fmla="*/ 119 h 176"/>
                <a:gd name="T58" fmla="*/ 68 w 157"/>
                <a:gd name="T59" fmla="*/ 107 h 176"/>
                <a:gd name="T60" fmla="*/ 68 w 157"/>
                <a:gd name="T61" fmla="*/ 106 h 176"/>
                <a:gd name="T62" fmla="*/ 73 w 157"/>
                <a:gd name="T63" fmla="*/ 106 h 176"/>
                <a:gd name="T64" fmla="*/ 77 w 157"/>
                <a:gd name="T65" fmla="*/ 106 h 176"/>
                <a:gd name="T66" fmla="*/ 78 w 157"/>
                <a:gd name="T67" fmla="*/ 106 h 176"/>
                <a:gd name="T68" fmla="*/ 85 w 157"/>
                <a:gd name="T69" fmla="*/ 106 h 176"/>
                <a:gd name="T70" fmla="*/ 85 w 157"/>
                <a:gd name="T71" fmla="*/ 106 h 176"/>
                <a:gd name="T72" fmla="*/ 143 w 157"/>
                <a:gd name="T73" fmla="*/ 163 h 176"/>
                <a:gd name="T74" fmla="*/ 143 w 157"/>
                <a:gd name="T75" fmla="*/ 163 h 176"/>
                <a:gd name="T76" fmla="*/ 143 w 157"/>
                <a:gd name="T77" fmla="*/ 165 h 176"/>
                <a:gd name="T78" fmla="*/ 143 w 157"/>
                <a:gd name="T79" fmla="*/ 168 h 176"/>
                <a:gd name="T80" fmla="*/ 143 w 157"/>
                <a:gd name="T81" fmla="*/ 169 h 176"/>
                <a:gd name="T82" fmla="*/ 143 w 157"/>
                <a:gd name="T83" fmla="*/ 170 h 176"/>
                <a:gd name="T84" fmla="*/ 143 w 157"/>
                <a:gd name="T85" fmla="*/ 172 h 176"/>
                <a:gd name="T86" fmla="*/ 150 w 157"/>
                <a:gd name="T87" fmla="*/ 176 h 176"/>
                <a:gd name="T88" fmla="*/ 156 w 157"/>
                <a:gd name="T89" fmla="*/ 172 h 176"/>
                <a:gd name="T90" fmla="*/ 157 w 157"/>
                <a:gd name="T91" fmla="*/ 169 h 176"/>
                <a:gd name="T92" fmla="*/ 157 w 157"/>
                <a:gd name="T93" fmla="*/ 169 h 176"/>
                <a:gd name="T94" fmla="*/ 156 w 157"/>
                <a:gd name="T95" fmla="*/ 168 h 176"/>
                <a:gd name="T96" fmla="*/ 41 w 157"/>
                <a:gd name="T97" fmla="*/ 50 h 176"/>
                <a:gd name="T98" fmla="*/ 78 w 157"/>
                <a:gd name="T99" fmla="*/ 13 h 176"/>
                <a:gd name="T100" fmla="*/ 115 w 157"/>
                <a:gd name="T101" fmla="*/ 50 h 176"/>
                <a:gd name="T102" fmla="*/ 78 w 157"/>
                <a:gd name="T103" fmla="*/ 87 h 176"/>
                <a:gd name="T104" fmla="*/ 41 w 157"/>
                <a:gd name="T105"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 h="176">
                  <a:moveTo>
                    <a:pt x="156" y="168"/>
                  </a:moveTo>
                  <a:cubicBezTo>
                    <a:pt x="155" y="134"/>
                    <a:pt x="132" y="105"/>
                    <a:pt x="100" y="96"/>
                  </a:cubicBezTo>
                  <a:cubicBezTo>
                    <a:pt x="101" y="95"/>
                    <a:pt x="102" y="94"/>
                    <a:pt x="102" y="94"/>
                  </a:cubicBezTo>
                  <a:cubicBezTo>
                    <a:pt x="104" y="93"/>
                    <a:pt x="108" y="91"/>
                    <a:pt x="108" y="90"/>
                  </a:cubicBezTo>
                  <a:cubicBezTo>
                    <a:pt x="110" y="89"/>
                    <a:pt x="113" y="86"/>
                    <a:pt x="114" y="86"/>
                  </a:cubicBezTo>
                  <a:cubicBezTo>
                    <a:pt x="115" y="84"/>
                    <a:pt x="120" y="78"/>
                    <a:pt x="121" y="77"/>
                  </a:cubicBezTo>
                  <a:cubicBezTo>
                    <a:pt x="122" y="75"/>
                    <a:pt x="123" y="74"/>
                    <a:pt x="123" y="72"/>
                  </a:cubicBezTo>
                  <a:cubicBezTo>
                    <a:pt x="124" y="72"/>
                    <a:pt x="124" y="71"/>
                    <a:pt x="124" y="71"/>
                  </a:cubicBezTo>
                  <a:cubicBezTo>
                    <a:pt x="127" y="65"/>
                    <a:pt x="128" y="58"/>
                    <a:pt x="128" y="50"/>
                  </a:cubicBezTo>
                  <a:cubicBezTo>
                    <a:pt x="128" y="23"/>
                    <a:pt x="106" y="0"/>
                    <a:pt x="78" y="0"/>
                  </a:cubicBezTo>
                  <a:cubicBezTo>
                    <a:pt x="78" y="0"/>
                    <a:pt x="78" y="0"/>
                    <a:pt x="78" y="0"/>
                  </a:cubicBezTo>
                  <a:cubicBezTo>
                    <a:pt x="78" y="0"/>
                    <a:pt x="78" y="0"/>
                    <a:pt x="78" y="0"/>
                  </a:cubicBezTo>
                  <a:cubicBezTo>
                    <a:pt x="51" y="0"/>
                    <a:pt x="28" y="23"/>
                    <a:pt x="28" y="50"/>
                  </a:cubicBezTo>
                  <a:cubicBezTo>
                    <a:pt x="28" y="70"/>
                    <a:pt x="40" y="87"/>
                    <a:pt x="56" y="96"/>
                  </a:cubicBezTo>
                  <a:cubicBezTo>
                    <a:pt x="25" y="105"/>
                    <a:pt x="1" y="134"/>
                    <a:pt x="0" y="168"/>
                  </a:cubicBezTo>
                  <a:cubicBezTo>
                    <a:pt x="0" y="168"/>
                    <a:pt x="0" y="169"/>
                    <a:pt x="0" y="169"/>
                  </a:cubicBezTo>
                  <a:cubicBezTo>
                    <a:pt x="0" y="169"/>
                    <a:pt x="0" y="169"/>
                    <a:pt x="0" y="169"/>
                  </a:cubicBezTo>
                  <a:cubicBezTo>
                    <a:pt x="0" y="170"/>
                    <a:pt x="0" y="171"/>
                    <a:pt x="1" y="172"/>
                  </a:cubicBezTo>
                  <a:cubicBezTo>
                    <a:pt x="2" y="174"/>
                    <a:pt x="4" y="176"/>
                    <a:pt x="7" y="176"/>
                  </a:cubicBezTo>
                  <a:cubicBezTo>
                    <a:pt x="10" y="176"/>
                    <a:pt x="12" y="174"/>
                    <a:pt x="13" y="172"/>
                  </a:cubicBezTo>
                  <a:cubicBezTo>
                    <a:pt x="13" y="171"/>
                    <a:pt x="13" y="170"/>
                    <a:pt x="13" y="170"/>
                  </a:cubicBezTo>
                  <a:cubicBezTo>
                    <a:pt x="13" y="169"/>
                    <a:pt x="14" y="169"/>
                    <a:pt x="14" y="169"/>
                  </a:cubicBezTo>
                  <a:cubicBezTo>
                    <a:pt x="14" y="168"/>
                    <a:pt x="13" y="168"/>
                    <a:pt x="13" y="168"/>
                  </a:cubicBezTo>
                  <a:cubicBezTo>
                    <a:pt x="13" y="167"/>
                    <a:pt x="13" y="166"/>
                    <a:pt x="13" y="165"/>
                  </a:cubicBezTo>
                  <a:cubicBezTo>
                    <a:pt x="13" y="164"/>
                    <a:pt x="14" y="164"/>
                    <a:pt x="14" y="163"/>
                  </a:cubicBezTo>
                  <a:cubicBezTo>
                    <a:pt x="14" y="163"/>
                    <a:pt x="14" y="163"/>
                    <a:pt x="14" y="163"/>
                  </a:cubicBezTo>
                  <a:cubicBezTo>
                    <a:pt x="16" y="145"/>
                    <a:pt x="25" y="130"/>
                    <a:pt x="39" y="119"/>
                  </a:cubicBezTo>
                  <a:cubicBezTo>
                    <a:pt x="39" y="119"/>
                    <a:pt x="39" y="119"/>
                    <a:pt x="40" y="119"/>
                  </a:cubicBezTo>
                  <a:cubicBezTo>
                    <a:pt x="40" y="119"/>
                    <a:pt x="40" y="119"/>
                    <a:pt x="40" y="119"/>
                  </a:cubicBezTo>
                  <a:cubicBezTo>
                    <a:pt x="48" y="113"/>
                    <a:pt x="57" y="108"/>
                    <a:pt x="68" y="107"/>
                  </a:cubicBezTo>
                  <a:cubicBezTo>
                    <a:pt x="68" y="107"/>
                    <a:pt x="68" y="106"/>
                    <a:pt x="68" y="106"/>
                  </a:cubicBezTo>
                  <a:cubicBezTo>
                    <a:pt x="70" y="106"/>
                    <a:pt x="71" y="106"/>
                    <a:pt x="73" y="106"/>
                  </a:cubicBezTo>
                  <a:cubicBezTo>
                    <a:pt x="74" y="106"/>
                    <a:pt x="75" y="106"/>
                    <a:pt x="77" y="106"/>
                  </a:cubicBezTo>
                  <a:cubicBezTo>
                    <a:pt x="77" y="106"/>
                    <a:pt x="78" y="106"/>
                    <a:pt x="78" y="106"/>
                  </a:cubicBezTo>
                  <a:cubicBezTo>
                    <a:pt x="80" y="106"/>
                    <a:pt x="83" y="106"/>
                    <a:pt x="85" y="106"/>
                  </a:cubicBezTo>
                  <a:cubicBezTo>
                    <a:pt x="85" y="106"/>
                    <a:pt x="85" y="106"/>
                    <a:pt x="85" y="106"/>
                  </a:cubicBezTo>
                  <a:cubicBezTo>
                    <a:pt x="115" y="109"/>
                    <a:pt x="139" y="133"/>
                    <a:pt x="143" y="163"/>
                  </a:cubicBezTo>
                  <a:cubicBezTo>
                    <a:pt x="143" y="163"/>
                    <a:pt x="143" y="163"/>
                    <a:pt x="143" y="163"/>
                  </a:cubicBezTo>
                  <a:cubicBezTo>
                    <a:pt x="143" y="164"/>
                    <a:pt x="143" y="164"/>
                    <a:pt x="143" y="165"/>
                  </a:cubicBezTo>
                  <a:cubicBezTo>
                    <a:pt x="143" y="166"/>
                    <a:pt x="143" y="167"/>
                    <a:pt x="143" y="168"/>
                  </a:cubicBezTo>
                  <a:cubicBezTo>
                    <a:pt x="143" y="168"/>
                    <a:pt x="143" y="168"/>
                    <a:pt x="143" y="169"/>
                  </a:cubicBezTo>
                  <a:cubicBezTo>
                    <a:pt x="143" y="169"/>
                    <a:pt x="143" y="169"/>
                    <a:pt x="143" y="170"/>
                  </a:cubicBezTo>
                  <a:cubicBezTo>
                    <a:pt x="143" y="170"/>
                    <a:pt x="143" y="171"/>
                    <a:pt x="143" y="172"/>
                  </a:cubicBezTo>
                  <a:cubicBezTo>
                    <a:pt x="145" y="174"/>
                    <a:pt x="147" y="176"/>
                    <a:pt x="150" y="176"/>
                  </a:cubicBezTo>
                  <a:cubicBezTo>
                    <a:pt x="152" y="176"/>
                    <a:pt x="155" y="174"/>
                    <a:pt x="156" y="172"/>
                  </a:cubicBezTo>
                  <a:cubicBezTo>
                    <a:pt x="156" y="171"/>
                    <a:pt x="156" y="170"/>
                    <a:pt x="157" y="169"/>
                  </a:cubicBezTo>
                  <a:cubicBezTo>
                    <a:pt x="157" y="169"/>
                    <a:pt x="157" y="169"/>
                    <a:pt x="157" y="169"/>
                  </a:cubicBezTo>
                  <a:cubicBezTo>
                    <a:pt x="157" y="169"/>
                    <a:pt x="157" y="168"/>
                    <a:pt x="156" y="168"/>
                  </a:cubicBezTo>
                  <a:close/>
                  <a:moveTo>
                    <a:pt x="41" y="50"/>
                  </a:moveTo>
                  <a:cubicBezTo>
                    <a:pt x="41" y="30"/>
                    <a:pt x="58" y="13"/>
                    <a:pt x="78" y="13"/>
                  </a:cubicBezTo>
                  <a:cubicBezTo>
                    <a:pt x="99" y="13"/>
                    <a:pt x="115" y="30"/>
                    <a:pt x="115" y="50"/>
                  </a:cubicBezTo>
                  <a:cubicBezTo>
                    <a:pt x="115" y="71"/>
                    <a:pt x="99" y="87"/>
                    <a:pt x="78" y="87"/>
                  </a:cubicBezTo>
                  <a:cubicBezTo>
                    <a:pt x="58" y="87"/>
                    <a:pt x="41" y="71"/>
                    <a:pt x="4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8">
              <a:extLst>
                <a:ext uri="{FF2B5EF4-FFF2-40B4-BE49-F238E27FC236}">
                  <a16:creationId xmlns:a16="http://schemas.microsoft.com/office/drawing/2014/main" id="{79097BA9-E769-4A0F-97A0-5A5DA15162D5}"/>
                </a:ext>
              </a:extLst>
            </p:cNvPr>
            <p:cNvSpPr/>
            <p:nvPr/>
          </p:nvSpPr>
          <p:spPr bwMode="auto">
            <a:xfrm>
              <a:off x="-3236912" y="2255838"/>
              <a:ext cx="315913" cy="655638"/>
            </a:xfrm>
            <a:custGeom>
              <a:avLst/>
              <a:gdLst>
                <a:gd name="T0" fmla="*/ 84 w 84"/>
                <a:gd name="T1" fmla="*/ 168 h 175"/>
                <a:gd name="T2" fmla="*/ 28 w 84"/>
                <a:gd name="T3" fmla="*/ 95 h 175"/>
                <a:gd name="T4" fmla="*/ 56 w 84"/>
                <a:gd name="T5" fmla="*/ 50 h 175"/>
                <a:gd name="T6" fmla="*/ 6 w 84"/>
                <a:gd name="T7" fmla="*/ 0 h 175"/>
                <a:gd name="T8" fmla="*/ 6 w 84"/>
                <a:gd name="T9" fmla="*/ 0 h 175"/>
                <a:gd name="T10" fmla="*/ 0 w 84"/>
                <a:gd name="T11" fmla="*/ 7 h 175"/>
                <a:gd name="T12" fmla="*/ 6 w 84"/>
                <a:gd name="T13" fmla="*/ 13 h 175"/>
                <a:gd name="T14" fmla="*/ 6 w 84"/>
                <a:gd name="T15" fmla="*/ 13 h 175"/>
                <a:gd name="T16" fmla="*/ 7 w 84"/>
                <a:gd name="T17" fmla="*/ 13 h 175"/>
                <a:gd name="T18" fmla="*/ 7 w 84"/>
                <a:gd name="T19" fmla="*/ 13 h 175"/>
                <a:gd name="T20" fmla="*/ 7 w 84"/>
                <a:gd name="T21" fmla="*/ 13 h 175"/>
                <a:gd name="T22" fmla="*/ 43 w 84"/>
                <a:gd name="T23" fmla="*/ 50 h 175"/>
                <a:gd name="T24" fmla="*/ 10 w 84"/>
                <a:gd name="T25" fmla="*/ 89 h 175"/>
                <a:gd name="T26" fmla="*/ 10 w 84"/>
                <a:gd name="T27" fmla="*/ 89 h 175"/>
                <a:gd name="T28" fmla="*/ 6 w 84"/>
                <a:gd name="T29" fmla="*/ 91 h 175"/>
                <a:gd name="T30" fmla="*/ 3 w 84"/>
                <a:gd name="T31" fmla="*/ 97 h 175"/>
                <a:gd name="T32" fmla="*/ 6 w 84"/>
                <a:gd name="T33" fmla="*/ 103 h 175"/>
                <a:gd name="T34" fmla="*/ 12 w 84"/>
                <a:gd name="T35" fmla="*/ 106 h 175"/>
                <a:gd name="T36" fmla="*/ 12 w 84"/>
                <a:gd name="T37" fmla="*/ 106 h 175"/>
                <a:gd name="T38" fmla="*/ 12 w 84"/>
                <a:gd name="T39" fmla="*/ 106 h 175"/>
                <a:gd name="T40" fmla="*/ 16 w 84"/>
                <a:gd name="T41" fmla="*/ 106 h 175"/>
                <a:gd name="T42" fmla="*/ 17 w 84"/>
                <a:gd name="T43" fmla="*/ 106 h 175"/>
                <a:gd name="T44" fmla="*/ 45 w 84"/>
                <a:gd name="T45" fmla="*/ 118 h 175"/>
                <a:gd name="T46" fmla="*/ 45 w 84"/>
                <a:gd name="T47" fmla="*/ 118 h 175"/>
                <a:gd name="T48" fmla="*/ 46 w 84"/>
                <a:gd name="T49" fmla="*/ 119 h 175"/>
                <a:gd name="T50" fmla="*/ 71 w 84"/>
                <a:gd name="T51" fmla="*/ 163 h 175"/>
                <a:gd name="T52" fmla="*/ 71 w 84"/>
                <a:gd name="T53" fmla="*/ 163 h 175"/>
                <a:gd name="T54" fmla="*/ 71 w 84"/>
                <a:gd name="T55" fmla="*/ 165 h 175"/>
                <a:gd name="T56" fmla="*/ 71 w 84"/>
                <a:gd name="T57" fmla="*/ 168 h 175"/>
                <a:gd name="T58" fmla="*/ 71 w 84"/>
                <a:gd name="T59" fmla="*/ 168 h 175"/>
                <a:gd name="T60" fmla="*/ 71 w 84"/>
                <a:gd name="T61" fmla="*/ 169 h 175"/>
                <a:gd name="T62" fmla="*/ 71 w 84"/>
                <a:gd name="T63" fmla="*/ 171 h 175"/>
                <a:gd name="T64" fmla="*/ 78 w 84"/>
                <a:gd name="T65" fmla="*/ 175 h 175"/>
                <a:gd name="T66" fmla="*/ 84 w 84"/>
                <a:gd name="T67" fmla="*/ 171 h 175"/>
                <a:gd name="T68" fmla="*/ 84 w 84"/>
                <a:gd name="T69" fmla="*/ 169 h 175"/>
                <a:gd name="T70" fmla="*/ 84 w 84"/>
                <a:gd name="T71" fmla="*/ 168 h 175"/>
                <a:gd name="T72" fmla="*/ 84 w 84"/>
                <a:gd name="T73"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5">
                  <a:moveTo>
                    <a:pt x="84" y="168"/>
                  </a:moveTo>
                  <a:cubicBezTo>
                    <a:pt x="83" y="133"/>
                    <a:pt x="60" y="105"/>
                    <a:pt x="28" y="95"/>
                  </a:cubicBezTo>
                  <a:cubicBezTo>
                    <a:pt x="45" y="87"/>
                    <a:pt x="56" y="70"/>
                    <a:pt x="56" y="50"/>
                  </a:cubicBezTo>
                  <a:cubicBezTo>
                    <a:pt x="56" y="22"/>
                    <a:pt x="34" y="0"/>
                    <a:pt x="6" y="0"/>
                  </a:cubicBezTo>
                  <a:cubicBezTo>
                    <a:pt x="6" y="0"/>
                    <a:pt x="6" y="0"/>
                    <a:pt x="6" y="0"/>
                  </a:cubicBezTo>
                  <a:cubicBezTo>
                    <a:pt x="3" y="0"/>
                    <a:pt x="0" y="3"/>
                    <a:pt x="0" y="7"/>
                  </a:cubicBezTo>
                  <a:cubicBezTo>
                    <a:pt x="0" y="10"/>
                    <a:pt x="3" y="13"/>
                    <a:pt x="6" y="13"/>
                  </a:cubicBezTo>
                  <a:cubicBezTo>
                    <a:pt x="6" y="13"/>
                    <a:pt x="6" y="13"/>
                    <a:pt x="6" y="13"/>
                  </a:cubicBezTo>
                  <a:cubicBezTo>
                    <a:pt x="7" y="13"/>
                    <a:pt x="7" y="13"/>
                    <a:pt x="7" y="13"/>
                  </a:cubicBezTo>
                  <a:cubicBezTo>
                    <a:pt x="7" y="13"/>
                    <a:pt x="7" y="13"/>
                    <a:pt x="7" y="13"/>
                  </a:cubicBezTo>
                  <a:cubicBezTo>
                    <a:pt x="7" y="13"/>
                    <a:pt x="7" y="13"/>
                    <a:pt x="7" y="13"/>
                  </a:cubicBezTo>
                  <a:cubicBezTo>
                    <a:pt x="27" y="14"/>
                    <a:pt x="43" y="30"/>
                    <a:pt x="43" y="50"/>
                  </a:cubicBezTo>
                  <a:cubicBezTo>
                    <a:pt x="43" y="69"/>
                    <a:pt x="29" y="86"/>
                    <a:pt x="10" y="89"/>
                  </a:cubicBezTo>
                  <a:cubicBezTo>
                    <a:pt x="10" y="89"/>
                    <a:pt x="10" y="89"/>
                    <a:pt x="10" y="89"/>
                  </a:cubicBezTo>
                  <a:cubicBezTo>
                    <a:pt x="9" y="89"/>
                    <a:pt x="7" y="90"/>
                    <a:pt x="6" y="91"/>
                  </a:cubicBezTo>
                  <a:cubicBezTo>
                    <a:pt x="4" y="93"/>
                    <a:pt x="3" y="95"/>
                    <a:pt x="3" y="97"/>
                  </a:cubicBezTo>
                  <a:cubicBezTo>
                    <a:pt x="3" y="100"/>
                    <a:pt x="4" y="102"/>
                    <a:pt x="6" y="103"/>
                  </a:cubicBezTo>
                  <a:cubicBezTo>
                    <a:pt x="8" y="105"/>
                    <a:pt x="10" y="105"/>
                    <a:pt x="12" y="106"/>
                  </a:cubicBezTo>
                  <a:cubicBezTo>
                    <a:pt x="12" y="106"/>
                    <a:pt x="12" y="106"/>
                    <a:pt x="12" y="106"/>
                  </a:cubicBezTo>
                  <a:cubicBezTo>
                    <a:pt x="12" y="106"/>
                    <a:pt x="12" y="106"/>
                    <a:pt x="12" y="106"/>
                  </a:cubicBezTo>
                  <a:cubicBezTo>
                    <a:pt x="13" y="106"/>
                    <a:pt x="15" y="106"/>
                    <a:pt x="16" y="106"/>
                  </a:cubicBezTo>
                  <a:cubicBezTo>
                    <a:pt x="16" y="106"/>
                    <a:pt x="17" y="106"/>
                    <a:pt x="17" y="106"/>
                  </a:cubicBezTo>
                  <a:cubicBezTo>
                    <a:pt x="27" y="108"/>
                    <a:pt x="37" y="112"/>
                    <a:pt x="45" y="118"/>
                  </a:cubicBezTo>
                  <a:cubicBezTo>
                    <a:pt x="45" y="118"/>
                    <a:pt x="45" y="118"/>
                    <a:pt x="45" y="118"/>
                  </a:cubicBezTo>
                  <a:cubicBezTo>
                    <a:pt x="45" y="118"/>
                    <a:pt x="45" y="119"/>
                    <a:pt x="46" y="119"/>
                  </a:cubicBezTo>
                  <a:cubicBezTo>
                    <a:pt x="59" y="129"/>
                    <a:pt x="69" y="145"/>
                    <a:pt x="71" y="163"/>
                  </a:cubicBezTo>
                  <a:cubicBezTo>
                    <a:pt x="71" y="163"/>
                    <a:pt x="71" y="163"/>
                    <a:pt x="71" y="163"/>
                  </a:cubicBezTo>
                  <a:cubicBezTo>
                    <a:pt x="71" y="163"/>
                    <a:pt x="71" y="164"/>
                    <a:pt x="71" y="165"/>
                  </a:cubicBezTo>
                  <a:cubicBezTo>
                    <a:pt x="71" y="166"/>
                    <a:pt x="71" y="167"/>
                    <a:pt x="71" y="168"/>
                  </a:cubicBezTo>
                  <a:cubicBezTo>
                    <a:pt x="71" y="168"/>
                    <a:pt x="71" y="168"/>
                    <a:pt x="71" y="168"/>
                  </a:cubicBezTo>
                  <a:cubicBezTo>
                    <a:pt x="71" y="169"/>
                    <a:pt x="71" y="169"/>
                    <a:pt x="71" y="169"/>
                  </a:cubicBezTo>
                  <a:cubicBezTo>
                    <a:pt x="71" y="170"/>
                    <a:pt x="71" y="171"/>
                    <a:pt x="71" y="171"/>
                  </a:cubicBezTo>
                  <a:cubicBezTo>
                    <a:pt x="72" y="174"/>
                    <a:pt x="75" y="175"/>
                    <a:pt x="78" y="175"/>
                  </a:cubicBezTo>
                  <a:cubicBezTo>
                    <a:pt x="80" y="175"/>
                    <a:pt x="83" y="174"/>
                    <a:pt x="84" y="171"/>
                  </a:cubicBezTo>
                  <a:cubicBezTo>
                    <a:pt x="84" y="171"/>
                    <a:pt x="84" y="170"/>
                    <a:pt x="84" y="169"/>
                  </a:cubicBezTo>
                  <a:cubicBezTo>
                    <a:pt x="84" y="169"/>
                    <a:pt x="84" y="169"/>
                    <a:pt x="84" y="168"/>
                  </a:cubicBezTo>
                  <a:cubicBezTo>
                    <a:pt x="84" y="168"/>
                    <a:pt x="84" y="168"/>
                    <a:pt x="84"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9">
              <a:extLst>
                <a:ext uri="{FF2B5EF4-FFF2-40B4-BE49-F238E27FC236}">
                  <a16:creationId xmlns:a16="http://schemas.microsoft.com/office/drawing/2014/main" id="{ABB53F48-7FB9-44DE-B633-9B7DD467CBD9}"/>
                </a:ext>
              </a:extLst>
            </p:cNvPr>
            <p:cNvSpPr/>
            <p:nvPr/>
          </p:nvSpPr>
          <p:spPr bwMode="auto">
            <a:xfrm>
              <a:off x="-3190875" y="2652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4020759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2" presetClass="entr" presetSubtype="1"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2085000"/>
            <a:ext cx="12179512" cy="3552000"/>
          </a:xfrm>
          <a:prstGeom prst="rect">
            <a:avLst/>
          </a:prstGeom>
          <a:solidFill>
            <a:srgbClr val="FF6800"/>
          </a:solidFill>
          <a:ln>
            <a:solidFill>
              <a:srgbClr val="FFD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AutoShape 1" descr="\\"/>
          <p:cNvSpPr>
            <a:spLocks noChangeAspect="1" noChangeArrowheads="1"/>
          </p:cNvSpPr>
          <p:nvPr/>
        </p:nvSpPr>
        <p:spPr bwMode="auto">
          <a:xfrm>
            <a:off x="0" y="1059"/>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 name="AutoShape 2" descr="\\"/>
          <p:cNvSpPr>
            <a:spLocks noChangeAspect="1" noChangeArrowheads="1"/>
          </p:cNvSpPr>
          <p:nvPr/>
        </p:nvSpPr>
        <p:spPr bwMode="auto">
          <a:xfrm>
            <a:off x="203200" y="204259"/>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8">
            <a:extLst>
              <a:ext uri="{FF2B5EF4-FFF2-40B4-BE49-F238E27FC236}">
                <a16:creationId xmlns:a16="http://schemas.microsoft.com/office/drawing/2014/main" id="{4D4FAFA7-E884-44CF-9A2F-8A158D900368}"/>
              </a:ext>
            </a:extLst>
          </p:cNvPr>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7" name="Freeform 9">
            <a:extLst>
              <a:ext uri="{FF2B5EF4-FFF2-40B4-BE49-F238E27FC236}">
                <a16:creationId xmlns:a16="http://schemas.microsoft.com/office/drawing/2014/main" id="{A4C1EB76-8178-49AF-B3FD-F6C747FE2393}"/>
              </a:ext>
            </a:extLst>
          </p:cNvPr>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00552F"/>
          </a:solidFill>
          <a:ln>
            <a:noFill/>
          </a:ln>
        </p:spPr>
        <p:txBody>
          <a:bodyPr vert="horz" wrap="square" lIns="121920" tIns="60960" rIns="121920" bIns="60960" numCol="1" anchor="t" anchorCtr="0" compatLnSpc="1"/>
          <a:lstStyle/>
          <a:p>
            <a:endParaRPr lang="zh-CN" altLang="en-US" sz="2400">
              <a:solidFill>
                <a:srgbClr val="00552F"/>
              </a:solidFill>
            </a:endParaRPr>
          </a:p>
        </p:txBody>
      </p:sp>
      <p:sp>
        <p:nvSpPr>
          <p:cNvPr id="18" name="Rectangle 18">
            <a:extLst>
              <a:ext uri="{FF2B5EF4-FFF2-40B4-BE49-F238E27FC236}">
                <a16:creationId xmlns:a16="http://schemas.microsoft.com/office/drawing/2014/main" id="{EF0C36BA-5AB4-4F77-8FE0-4339ADAEC257}"/>
              </a:ext>
            </a:extLst>
          </p:cNvPr>
          <p:cNvSpPr>
            <a:spLocks noChangeArrowheads="1"/>
          </p:cNvSpPr>
          <p:nvPr/>
        </p:nvSpPr>
        <p:spPr bwMode="auto">
          <a:xfrm>
            <a:off x="618068" y="384773"/>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合格率</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21" name="Rectangle 20">
            <a:extLst>
              <a:ext uri="{FF2B5EF4-FFF2-40B4-BE49-F238E27FC236}">
                <a16:creationId xmlns:a16="http://schemas.microsoft.com/office/drawing/2014/main" id="{1B0D3655-5F42-460B-9CF6-05346FEC1530}"/>
              </a:ext>
            </a:extLst>
          </p:cNvPr>
          <p:cNvSpPr>
            <a:spLocks noChangeArrowheads="1"/>
          </p:cNvSpPr>
          <p:nvPr/>
        </p:nvSpPr>
        <p:spPr bwMode="auto">
          <a:xfrm>
            <a:off x="1830671" y="656633"/>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FF6800"/>
                </a:solidFill>
                <a:latin typeface="Arial" pitchFamily="34" charset="0"/>
                <a:cs typeface="Arial" pitchFamily="34" charset="0"/>
              </a:rPr>
              <a:t>HE GE  LV</a:t>
            </a:r>
            <a:endParaRPr lang="zh-CN" altLang="en-US" sz="800" dirty="0">
              <a:solidFill>
                <a:srgbClr val="FF6800"/>
              </a:solidFill>
              <a:latin typeface="Arial" pitchFamily="34" charset="0"/>
              <a:cs typeface="Arial" pitchFamily="34" charset="0"/>
            </a:endParaRPr>
          </a:p>
        </p:txBody>
      </p:sp>
      <p:sp>
        <p:nvSpPr>
          <p:cNvPr id="4" name="矩形 3">
            <a:extLst>
              <a:ext uri="{FF2B5EF4-FFF2-40B4-BE49-F238E27FC236}">
                <a16:creationId xmlns:a16="http://schemas.microsoft.com/office/drawing/2014/main" id="{D520BCF7-EB98-4A91-87A3-322E04FD2396}"/>
              </a:ext>
            </a:extLst>
          </p:cNvPr>
          <p:cNvSpPr/>
          <p:nvPr/>
        </p:nvSpPr>
        <p:spPr>
          <a:xfrm>
            <a:off x="7523544" y="2268129"/>
            <a:ext cx="4525702" cy="2953373"/>
          </a:xfrm>
          <a:prstGeom prst="rect">
            <a:avLst/>
          </a:prstGeom>
        </p:spPr>
        <p:txBody>
          <a:bodyPr wrap="square">
            <a:spAutoFit/>
          </a:bodyPr>
          <a:lstStyle/>
          <a:p>
            <a:pPr indent="355600">
              <a:lnSpc>
                <a:spcPct val="150000"/>
              </a:lnSpc>
            </a:pPr>
            <a:r>
              <a:rPr lang="zh-CN" altLang="zh-CN" kern="100">
                <a:latin typeface="Calibri" panose="020F0502020204030204" pitchFamily="34" charset="0"/>
                <a:ea typeface="仿宋" panose="02010609060101010101" pitchFamily="49" charset="-122"/>
                <a:cs typeface="Times New Roman" panose="02020603050405020304" pitchFamily="18" charset="0"/>
              </a:rPr>
              <a:t>由安徽省中小学教师教育网承担的甘肃省乡村教师工作坊研修培训项目于</a:t>
            </a:r>
            <a:r>
              <a:rPr lang="en-US" altLang="zh-CN" kern="100">
                <a:latin typeface="Calibri" panose="020F0502020204030204" pitchFamily="34" charset="0"/>
                <a:ea typeface="仿宋" panose="02010609060101010101" pitchFamily="49" charset="-122"/>
                <a:cs typeface="Times New Roman" panose="02020603050405020304" pitchFamily="18" charset="0"/>
              </a:rPr>
              <a:t>5</a:t>
            </a:r>
            <a:r>
              <a:rPr lang="zh-CN" altLang="zh-CN" kern="100">
                <a:latin typeface="Calibri" panose="020F0502020204030204" pitchFamily="34" charset="0"/>
                <a:ea typeface="仿宋" panose="02010609060101010101" pitchFamily="49" charset="-122"/>
                <a:cs typeface="Times New Roman" panose="02020603050405020304" pitchFamily="18" charset="0"/>
              </a:rPr>
              <a:t>月</a:t>
            </a:r>
            <a:r>
              <a:rPr lang="en-US" altLang="zh-CN" kern="100">
                <a:latin typeface="Calibri" panose="020F0502020204030204" pitchFamily="34" charset="0"/>
                <a:ea typeface="仿宋" panose="02010609060101010101" pitchFamily="49" charset="-122"/>
                <a:cs typeface="Times New Roman" panose="02020603050405020304" pitchFamily="18" charset="0"/>
              </a:rPr>
              <a:t>8</a:t>
            </a:r>
            <a:r>
              <a:rPr lang="zh-CN" altLang="zh-CN" kern="100">
                <a:latin typeface="Calibri" panose="020F0502020204030204" pitchFamily="34" charset="0"/>
                <a:ea typeface="仿宋" panose="02010609060101010101" pitchFamily="49" charset="-122"/>
                <a:cs typeface="Times New Roman" panose="02020603050405020304" pitchFamily="18" charset="0"/>
              </a:rPr>
              <a:t>日开班，</a:t>
            </a:r>
            <a:r>
              <a:rPr lang="en-US" altLang="zh-CN" kern="100">
                <a:latin typeface="Calibri" panose="020F0502020204030204" pitchFamily="34" charset="0"/>
                <a:ea typeface="仿宋" panose="02010609060101010101" pitchFamily="49" charset="-122"/>
                <a:cs typeface="Times New Roman" panose="02020603050405020304" pitchFamily="18" charset="0"/>
              </a:rPr>
              <a:t>10</a:t>
            </a:r>
            <a:r>
              <a:rPr lang="zh-CN" altLang="zh-CN" kern="100">
                <a:latin typeface="Calibri" panose="020F0502020204030204" pitchFamily="34" charset="0"/>
                <a:ea typeface="仿宋" panose="02010609060101010101" pitchFamily="49" charset="-122"/>
                <a:cs typeface="Times New Roman" panose="02020603050405020304" pitchFamily="18" charset="0"/>
              </a:rPr>
              <a:t>月</a:t>
            </a:r>
            <a:r>
              <a:rPr lang="en-US" altLang="zh-CN" kern="100">
                <a:latin typeface="Calibri" panose="020F0502020204030204" pitchFamily="34" charset="0"/>
                <a:ea typeface="仿宋" panose="02010609060101010101" pitchFamily="49" charset="-122"/>
                <a:cs typeface="Times New Roman" panose="02020603050405020304" pitchFamily="18" charset="0"/>
              </a:rPr>
              <a:t>18</a:t>
            </a:r>
            <a:r>
              <a:rPr lang="zh-CN" altLang="zh-CN" kern="100">
                <a:latin typeface="Calibri" panose="020F0502020204030204" pitchFamily="34" charset="0"/>
                <a:ea typeface="仿宋" panose="02010609060101010101" pitchFamily="49" charset="-122"/>
                <a:cs typeface="Times New Roman" panose="02020603050405020304" pitchFamily="18" charset="0"/>
              </a:rPr>
              <a:t>日结束培训，培训学段为初中和幼儿园。截至目前，培训已全部结束，坊员报名</a:t>
            </a:r>
            <a:r>
              <a:rPr lang="en-US" altLang="zh-CN" kern="100">
                <a:latin typeface="Calibri" panose="020F0502020204030204" pitchFamily="34" charset="0"/>
                <a:ea typeface="仿宋" panose="02010609060101010101" pitchFamily="49" charset="-122"/>
                <a:cs typeface="Times New Roman" panose="02020603050405020304" pitchFamily="18" charset="0"/>
              </a:rPr>
              <a:t>708</a:t>
            </a:r>
            <a:r>
              <a:rPr lang="zh-CN" altLang="zh-CN" kern="100">
                <a:latin typeface="Calibri" panose="020F0502020204030204" pitchFamily="34" charset="0"/>
                <a:ea typeface="仿宋" panose="02010609060101010101" pitchFamily="49" charset="-122"/>
                <a:cs typeface="Times New Roman" panose="02020603050405020304" pitchFamily="18" charset="0"/>
              </a:rPr>
              <a:t>名，已登录</a:t>
            </a:r>
            <a:r>
              <a:rPr lang="en-US" altLang="zh-CN" kern="100">
                <a:latin typeface="Calibri" panose="020F0502020204030204" pitchFamily="34" charset="0"/>
                <a:ea typeface="仿宋" panose="02010609060101010101" pitchFamily="49" charset="-122"/>
                <a:cs typeface="Times New Roman" panose="02020603050405020304" pitchFamily="18" charset="0"/>
              </a:rPr>
              <a:t>696</a:t>
            </a:r>
            <a:r>
              <a:rPr lang="zh-CN" altLang="zh-CN" kern="100">
                <a:latin typeface="Calibri" panose="020F0502020204030204" pitchFamily="34" charset="0"/>
                <a:ea typeface="仿宋" panose="02010609060101010101" pitchFamily="49" charset="-122"/>
                <a:cs typeface="Times New Roman" panose="02020603050405020304" pitchFamily="18" charset="0"/>
              </a:rPr>
              <a:t>人，已合格</a:t>
            </a:r>
            <a:r>
              <a:rPr lang="en-US" altLang="zh-CN" kern="100">
                <a:latin typeface="Calibri" panose="020F0502020204030204" pitchFamily="34" charset="0"/>
                <a:ea typeface="仿宋" panose="02010609060101010101" pitchFamily="49" charset="-122"/>
                <a:cs typeface="Times New Roman" panose="02020603050405020304" pitchFamily="18" charset="0"/>
              </a:rPr>
              <a:t>645</a:t>
            </a:r>
            <a:r>
              <a:rPr lang="zh-CN" altLang="zh-CN" kern="100">
                <a:latin typeface="Calibri" panose="020F0502020204030204" pitchFamily="34" charset="0"/>
                <a:ea typeface="仿宋" panose="02010609060101010101" pitchFamily="49" charset="-122"/>
                <a:cs typeface="Times New Roman" panose="02020603050405020304" pitchFamily="18" charset="0"/>
              </a:rPr>
              <a:t>人，合格率</a:t>
            </a:r>
            <a:r>
              <a:rPr lang="en-US" altLang="zh-CN" kern="100">
                <a:latin typeface="Calibri" panose="020F0502020204030204" pitchFamily="34" charset="0"/>
                <a:ea typeface="仿宋" panose="02010609060101010101" pitchFamily="49" charset="-122"/>
                <a:cs typeface="Times New Roman" panose="02020603050405020304" pitchFamily="18" charset="0"/>
              </a:rPr>
              <a:t>91.1%</a:t>
            </a:r>
            <a:r>
              <a:rPr lang="zh-CN" altLang="zh-CN" kern="100">
                <a:latin typeface="Calibri" panose="020F0502020204030204" pitchFamily="34" charset="0"/>
                <a:ea typeface="仿宋" panose="02010609060101010101" pitchFamily="49" charset="-122"/>
                <a:cs typeface="Times New Roman" panose="02020603050405020304" pitchFamily="18" charset="0"/>
              </a:rPr>
              <a:t>。 并评选出优秀坊主</a:t>
            </a:r>
            <a:r>
              <a:rPr lang="en-US" altLang="zh-CN" kern="100">
                <a:latin typeface="Calibri" panose="020F0502020204030204" pitchFamily="34" charset="0"/>
                <a:ea typeface="仿宋" panose="02010609060101010101" pitchFamily="49" charset="-122"/>
                <a:cs typeface="Times New Roman" panose="02020603050405020304" pitchFamily="18" charset="0"/>
              </a:rPr>
              <a:t>6</a:t>
            </a:r>
            <a:r>
              <a:rPr lang="zh-CN" altLang="zh-CN" kern="100">
                <a:latin typeface="Calibri" panose="020F0502020204030204" pitchFamily="34" charset="0"/>
                <a:ea typeface="仿宋" panose="02010609060101010101" pitchFamily="49" charset="-122"/>
                <a:cs typeface="Times New Roman" panose="02020603050405020304" pitchFamily="18" charset="0"/>
              </a:rPr>
              <a:t>名，优秀坊员</a:t>
            </a:r>
            <a:r>
              <a:rPr lang="en-US" altLang="zh-CN" kern="100">
                <a:latin typeface="Calibri" panose="020F0502020204030204" pitchFamily="34" charset="0"/>
                <a:ea typeface="仿宋" panose="02010609060101010101" pitchFamily="49" charset="-122"/>
                <a:cs typeface="Times New Roman" panose="02020603050405020304" pitchFamily="18" charset="0"/>
              </a:rPr>
              <a:t>104</a:t>
            </a:r>
            <a:r>
              <a:rPr lang="zh-CN" altLang="zh-CN" kern="100">
                <a:latin typeface="Calibri" panose="020F0502020204030204" pitchFamily="34" charset="0"/>
                <a:ea typeface="仿宋" panose="02010609060101010101" pitchFamily="49" charset="-122"/>
                <a:cs typeface="Times New Roman" panose="02020603050405020304" pitchFamily="18" charset="0"/>
              </a:rPr>
              <a:t>名。</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8" name="图片 7">
            <a:extLst>
              <a:ext uri="{FF2B5EF4-FFF2-40B4-BE49-F238E27FC236}">
                <a16:creationId xmlns:a16="http://schemas.microsoft.com/office/drawing/2014/main" id="{F82380DB-FDF7-4D27-A83B-BB3F336B9AD7}"/>
              </a:ext>
            </a:extLst>
          </p:cNvPr>
          <p:cNvPicPr>
            <a:picLocks noChangeAspect="1"/>
          </p:cNvPicPr>
          <p:nvPr/>
        </p:nvPicPr>
        <p:blipFill>
          <a:blip r:embed="rId2"/>
          <a:stretch>
            <a:fillRect/>
          </a:stretch>
        </p:blipFill>
        <p:spPr>
          <a:xfrm>
            <a:off x="277254" y="1856238"/>
            <a:ext cx="7085714" cy="4009524"/>
          </a:xfrm>
          <a:prstGeom prst="rect">
            <a:avLst/>
          </a:prstGeom>
          <a:effectLst>
            <a:outerShdw blurRad="50800" dist="38100" dir="2700000" algn="tl" rotWithShape="0">
              <a:prstClr val="black">
                <a:alpha val="40000"/>
              </a:prst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17"/>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16"/>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300"/>
                                        <p:tgtEl>
                                          <p:spTgt spid="18"/>
                                        </p:tgtEl>
                                      </p:cBhvr>
                                    </p:animEffect>
                                    <p:anim calcmode="lin" valueType="num">
                                      <p:cBhvr>
                                        <p:cTn id="20" dur="300" fill="hold"/>
                                        <p:tgtEl>
                                          <p:spTgt spid="18"/>
                                        </p:tgtEl>
                                        <p:attrNameLst>
                                          <p:attrName>ppt_x</p:attrName>
                                        </p:attrNameLst>
                                      </p:cBhvr>
                                      <p:tavLst>
                                        <p:tav tm="0">
                                          <p:val>
                                            <p:strVal val="#ppt_x"/>
                                          </p:val>
                                        </p:tav>
                                        <p:tav tm="100000">
                                          <p:val>
                                            <p:strVal val="#ppt_x"/>
                                          </p:val>
                                        </p:tav>
                                      </p:tavLst>
                                    </p:anim>
                                    <p:anim calcmode="lin" valueType="num">
                                      <p:cBhvr>
                                        <p:cTn id="21" dur="3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rgbClr val="F167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reeform 6"/>
          <p:cNvSpPr/>
          <p:nvPr/>
        </p:nvSpPr>
        <p:spPr bwMode="auto">
          <a:xfrm>
            <a:off x="873761" y="4985809"/>
            <a:ext cx="403225" cy="412332"/>
          </a:xfrm>
          <a:custGeom>
            <a:avLst/>
            <a:gdLst>
              <a:gd name="T0" fmla="*/ 199 w 206"/>
              <a:gd name="T1" fmla="*/ 159 h 211"/>
              <a:gd name="T2" fmla="*/ 152 w 206"/>
              <a:gd name="T3" fmla="*/ 112 h 211"/>
              <a:gd name="T4" fmla="*/ 152 w 206"/>
              <a:gd name="T5" fmla="*/ 112 h 211"/>
              <a:gd name="T6" fmla="*/ 149 w 206"/>
              <a:gd name="T7" fmla="*/ 109 h 211"/>
              <a:gd name="T8" fmla="*/ 149 w 206"/>
              <a:gd name="T9" fmla="*/ 109 h 211"/>
              <a:gd name="T10" fmla="*/ 144 w 206"/>
              <a:gd name="T11" fmla="*/ 107 h 211"/>
              <a:gd name="T12" fmla="*/ 138 w 206"/>
              <a:gd name="T13" fmla="*/ 114 h 211"/>
              <a:gd name="T14" fmla="*/ 138 w 206"/>
              <a:gd name="T15" fmla="*/ 116 h 211"/>
              <a:gd name="T16" fmla="*/ 138 w 206"/>
              <a:gd name="T17" fmla="*/ 116 h 211"/>
              <a:gd name="T18" fmla="*/ 139 w 206"/>
              <a:gd name="T19" fmla="*/ 117 h 211"/>
              <a:gd name="T20" fmla="*/ 139 w 206"/>
              <a:gd name="T21" fmla="*/ 118 h 211"/>
              <a:gd name="T22" fmla="*/ 139 w 206"/>
              <a:gd name="T23" fmla="*/ 118 h 211"/>
              <a:gd name="T24" fmla="*/ 189 w 206"/>
              <a:gd name="T25" fmla="*/ 168 h 211"/>
              <a:gd name="T26" fmla="*/ 189 w 206"/>
              <a:gd name="T27" fmla="*/ 177 h 211"/>
              <a:gd name="T28" fmla="*/ 170 w 206"/>
              <a:gd name="T29" fmla="*/ 196 h 211"/>
              <a:gd name="T30" fmla="*/ 161 w 206"/>
              <a:gd name="T31" fmla="*/ 196 h 211"/>
              <a:gd name="T32" fmla="*/ 111 w 206"/>
              <a:gd name="T33" fmla="*/ 146 h 211"/>
              <a:gd name="T34" fmla="*/ 110 w 206"/>
              <a:gd name="T35" fmla="*/ 145 h 211"/>
              <a:gd name="T36" fmla="*/ 105 w 206"/>
              <a:gd name="T37" fmla="*/ 142 h 211"/>
              <a:gd name="T38" fmla="*/ 102 w 206"/>
              <a:gd name="T39" fmla="*/ 142 h 211"/>
              <a:gd name="T40" fmla="*/ 80 w 206"/>
              <a:gd name="T41" fmla="*/ 146 h 211"/>
              <a:gd name="T42" fmla="*/ 13 w 206"/>
              <a:gd name="T43" fmla="*/ 80 h 211"/>
              <a:gd name="T44" fmla="*/ 16 w 206"/>
              <a:gd name="T45" fmla="*/ 63 h 211"/>
              <a:gd name="T46" fmla="*/ 36 w 206"/>
              <a:gd name="T47" fmla="*/ 84 h 211"/>
              <a:gd name="T48" fmla="*/ 64 w 206"/>
              <a:gd name="T49" fmla="*/ 84 h 211"/>
              <a:gd name="T50" fmla="*/ 83 w 206"/>
              <a:gd name="T51" fmla="*/ 65 h 211"/>
              <a:gd name="T52" fmla="*/ 83 w 206"/>
              <a:gd name="T53" fmla="*/ 37 h 211"/>
              <a:gd name="T54" fmla="*/ 62 w 206"/>
              <a:gd name="T55" fmla="*/ 16 h 211"/>
              <a:gd name="T56" fmla="*/ 80 w 206"/>
              <a:gd name="T57" fmla="*/ 14 h 211"/>
              <a:gd name="T58" fmla="*/ 146 w 206"/>
              <a:gd name="T59" fmla="*/ 80 h 211"/>
              <a:gd name="T60" fmla="*/ 146 w 206"/>
              <a:gd name="T61" fmla="*/ 86 h 211"/>
              <a:gd name="T62" fmla="*/ 152 w 206"/>
              <a:gd name="T63" fmla="*/ 92 h 211"/>
              <a:gd name="T64" fmla="*/ 159 w 206"/>
              <a:gd name="T65" fmla="*/ 86 h 211"/>
              <a:gd name="T66" fmla="*/ 159 w 206"/>
              <a:gd name="T67" fmla="*/ 86 h 211"/>
              <a:gd name="T68" fmla="*/ 159 w 206"/>
              <a:gd name="T69" fmla="*/ 80 h 211"/>
              <a:gd name="T70" fmla="*/ 80 w 206"/>
              <a:gd name="T71" fmla="*/ 0 h 211"/>
              <a:gd name="T72" fmla="*/ 48 w 206"/>
              <a:gd name="T73" fmla="*/ 7 h 211"/>
              <a:gd name="T74" fmla="*/ 44 w 206"/>
              <a:gd name="T75" fmla="*/ 12 h 211"/>
              <a:gd name="T76" fmla="*/ 46 w 206"/>
              <a:gd name="T77" fmla="*/ 18 h 211"/>
              <a:gd name="T78" fmla="*/ 74 w 206"/>
              <a:gd name="T79" fmla="*/ 46 h 211"/>
              <a:gd name="T80" fmla="*/ 74 w 206"/>
              <a:gd name="T81" fmla="*/ 56 h 211"/>
              <a:gd name="T82" fmla="*/ 55 w 206"/>
              <a:gd name="T83" fmla="*/ 74 h 211"/>
              <a:gd name="T84" fmla="*/ 46 w 206"/>
              <a:gd name="T85" fmla="*/ 74 h 211"/>
              <a:gd name="T86" fmla="*/ 18 w 206"/>
              <a:gd name="T87" fmla="*/ 46 h 211"/>
              <a:gd name="T88" fmla="*/ 12 w 206"/>
              <a:gd name="T89" fmla="*/ 44 h 211"/>
              <a:gd name="T90" fmla="*/ 7 w 206"/>
              <a:gd name="T91" fmla="*/ 48 h 211"/>
              <a:gd name="T92" fmla="*/ 0 w 206"/>
              <a:gd name="T93" fmla="*/ 80 h 211"/>
              <a:gd name="T94" fmla="*/ 80 w 206"/>
              <a:gd name="T95" fmla="*/ 159 h 211"/>
              <a:gd name="T96" fmla="*/ 102 w 206"/>
              <a:gd name="T97" fmla="*/ 156 h 211"/>
              <a:gd name="T98" fmla="*/ 152 w 206"/>
              <a:gd name="T99" fmla="*/ 205 h 211"/>
              <a:gd name="T100" fmla="*/ 166 w 206"/>
              <a:gd name="T101" fmla="*/ 211 h 211"/>
              <a:gd name="T102" fmla="*/ 180 w 206"/>
              <a:gd name="T103" fmla="*/ 205 h 211"/>
              <a:gd name="T104" fmla="*/ 199 w 206"/>
              <a:gd name="T105" fmla="*/ 187 h 211"/>
              <a:gd name="T106" fmla="*/ 199 w 206"/>
              <a:gd name="T107" fmla="*/ 15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11">
                <a:moveTo>
                  <a:pt x="199" y="159"/>
                </a:moveTo>
                <a:cubicBezTo>
                  <a:pt x="152" y="112"/>
                  <a:pt x="152" y="112"/>
                  <a:pt x="152" y="112"/>
                </a:cubicBezTo>
                <a:cubicBezTo>
                  <a:pt x="152" y="112"/>
                  <a:pt x="152" y="112"/>
                  <a:pt x="152" y="112"/>
                </a:cubicBezTo>
                <a:cubicBezTo>
                  <a:pt x="149" y="109"/>
                  <a:pt x="149" y="109"/>
                  <a:pt x="149" y="109"/>
                </a:cubicBezTo>
                <a:cubicBezTo>
                  <a:pt x="149" y="109"/>
                  <a:pt x="149" y="109"/>
                  <a:pt x="149" y="109"/>
                </a:cubicBezTo>
                <a:cubicBezTo>
                  <a:pt x="148" y="108"/>
                  <a:pt x="146" y="107"/>
                  <a:pt x="144" y="107"/>
                </a:cubicBezTo>
                <a:cubicBezTo>
                  <a:pt x="141" y="107"/>
                  <a:pt x="138" y="110"/>
                  <a:pt x="138" y="114"/>
                </a:cubicBezTo>
                <a:cubicBezTo>
                  <a:pt x="138" y="114"/>
                  <a:pt x="138" y="115"/>
                  <a:pt x="138" y="116"/>
                </a:cubicBezTo>
                <a:cubicBezTo>
                  <a:pt x="138" y="116"/>
                  <a:pt x="138" y="116"/>
                  <a:pt x="138" y="116"/>
                </a:cubicBezTo>
                <a:cubicBezTo>
                  <a:pt x="138" y="117"/>
                  <a:pt x="139" y="117"/>
                  <a:pt x="139" y="117"/>
                </a:cubicBezTo>
                <a:cubicBezTo>
                  <a:pt x="139" y="118"/>
                  <a:pt x="139" y="118"/>
                  <a:pt x="139" y="118"/>
                </a:cubicBezTo>
                <a:cubicBezTo>
                  <a:pt x="139" y="118"/>
                  <a:pt x="139" y="118"/>
                  <a:pt x="139" y="118"/>
                </a:cubicBezTo>
                <a:cubicBezTo>
                  <a:pt x="189" y="168"/>
                  <a:pt x="189" y="168"/>
                  <a:pt x="189" y="168"/>
                </a:cubicBezTo>
                <a:cubicBezTo>
                  <a:pt x="192" y="170"/>
                  <a:pt x="192" y="175"/>
                  <a:pt x="189" y="177"/>
                </a:cubicBezTo>
                <a:cubicBezTo>
                  <a:pt x="170" y="196"/>
                  <a:pt x="170" y="196"/>
                  <a:pt x="170" y="196"/>
                </a:cubicBezTo>
                <a:cubicBezTo>
                  <a:pt x="168" y="198"/>
                  <a:pt x="164" y="198"/>
                  <a:pt x="161" y="196"/>
                </a:cubicBezTo>
                <a:cubicBezTo>
                  <a:pt x="111" y="146"/>
                  <a:pt x="111" y="146"/>
                  <a:pt x="111" y="146"/>
                </a:cubicBezTo>
                <a:cubicBezTo>
                  <a:pt x="111" y="146"/>
                  <a:pt x="111" y="145"/>
                  <a:pt x="110" y="145"/>
                </a:cubicBezTo>
                <a:cubicBezTo>
                  <a:pt x="109" y="143"/>
                  <a:pt x="107" y="142"/>
                  <a:pt x="105" y="142"/>
                </a:cubicBezTo>
                <a:cubicBezTo>
                  <a:pt x="104" y="142"/>
                  <a:pt x="103" y="142"/>
                  <a:pt x="102" y="142"/>
                </a:cubicBezTo>
                <a:cubicBezTo>
                  <a:pt x="95" y="145"/>
                  <a:pt x="87" y="146"/>
                  <a:pt x="80" y="146"/>
                </a:cubicBezTo>
                <a:cubicBezTo>
                  <a:pt x="43" y="146"/>
                  <a:pt x="13" y="116"/>
                  <a:pt x="13" y="80"/>
                </a:cubicBezTo>
                <a:cubicBezTo>
                  <a:pt x="13" y="74"/>
                  <a:pt x="14" y="68"/>
                  <a:pt x="16" y="63"/>
                </a:cubicBezTo>
                <a:cubicBezTo>
                  <a:pt x="36" y="84"/>
                  <a:pt x="36" y="84"/>
                  <a:pt x="36" y="84"/>
                </a:cubicBezTo>
                <a:cubicBezTo>
                  <a:pt x="44" y="91"/>
                  <a:pt x="57" y="91"/>
                  <a:pt x="64" y="84"/>
                </a:cubicBezTo>
                <a:cubicBezTo>
                  <a:pt x="83" y="65"/>
                  <a:pt x="83" y="65"/>
                  <a:pt x="83" y="65"/>
                </a:cubicBezTo>
                <a:cubicBezTo>
                  <a:pt x="91" y="57"/>
                  <a:pt x="91" y="45"/>
                  <a:pt x="83" y="37"/>
                </a:cubicBezTo>
                <a:cubicBezTo>
                  <a:pt x="62" y="16"/>
                  <a:pt x="62" y="16"/>
                  <a:pt x="62" y="16"/>
                </a:cubicBezTo>
                <a:cubicBezTo>
                  <a:pt x="68" y="14"/>
                  <a:pt x="74" y="14"/>
                  <a:pt x="80" y="14"/>
                </a:cubicBezTo>
                <a:cubicBezTo>
                  <a:pt x="116" y="14"/>
                  <a:pt x="146" y="43"/>
                  <a:pt x="146" y="80"/>
                </a:cubicBezTo>
                <a:cubicBezTo>
                  <a:pt x="146" y="81"/>
                  <a:pt x="146" y="85"/>
                  <a:pt x="146" y="86"/>
                </a:cubicBezTo>
                <a:cubicBezTo>
                  <a:pt x="146" y="89"/>
                  <a:pt x="149" y="92"/>
                  <a:pt x="152" y="92"/>
                </a:cubicBezTo>
                <a:cubicBezTo>
                  <a:pt x="156" y="92"/>
                  <a:pt x="159" y="89"/>
                  <a:pt x="159" y="86"/>
                </a:cubicBezTo>
                <a:cubicBezTo>
                  <a:pt x="159" y="86"/>
                  <a:pt x="159" y="86"/>
                  <a:pt x="159" y="86"/>
                </a:cubicBezTo>
                <a:cubicBezTo>
                  <a:pt x="159" y="84"/>
                  <a:pt x="159" y="82"/>
                  <a:pt x="159" y="80"/>
                </a:cubicBezTo>
                <a:cubicBezTo>
                  <a:pt x="159" y="36"/>
                  <a:pt x="123" y="0"/>
                  <a:pt x="80" y="0"/>
                </a:cubicBezTo>
                <a:cubicBezTo>
                  <a:pt x="69" y="0"/>
                  <a:pt x="58" y="3"/>
                  <a:pt x="48" y="7"/>
                </a:cubicBezTo>
                <a:cubicBezTo>
                  <a:pt x="46" y="8"/>
                  <a:pt x="44" y="10"/>
                  <a:pt x="44" y="12"/>
                </a:cubicBezTo>
                <a:cubicBezTo>
                  <a:pt x="43" y="14"/>
                  <a:pt x="44" y="16"/>
                  <a:pt x="46" y="18"/>
                </a:cubicBezTo>
                <a:cubicBezTo>
                  <a:pt x="74" y="46"/>
                  <a:pt x="74" y="46"/>
                  <a:pt x="74" y="46"/>
                </a:cubicBezTo>
                <a:cubicBezTo>
                  <a:pt x="76" y="49"/>
                  <a:pt x="76" y="53"/>
                  <a:pt x="74" y="56"/>
                </a:cubicBezTo>
                <a:cubicBezTo>
                  <a:pt x="55" y="74"/>
                  <a:pt x="55" y="74"/>
                  <a:pt x="55" y="74"/>
                </a:cubicBezTo>
                <a:cubicBezTo>
                  <a:pt x="53" y="77"/>
                  <a:pt x="48" y="77"/>
                  <a:pt x="46" y="74"/>
                </a:cubicBezTo>
                <a:cubicBezTo>
                  <a:pt x="18" y="46"/>
                  <a:pt x="18" y="46"/>
                  <a:pt x="18" y="46"/>
                </a:cubicBezTo>
                <a:cubicBezTo>
                  <a:pt x="16" y="45"/>
                  <a:pt x="14" y="44"/>
                  <a:pt x="12" y="44"/>
                </a:cubicBezTo>
                <a:cubicBezTo>
                  <a:pt x="9" y="45"/>
                  <a:pt x="8" y="46"/>
                  <a:pt x="7" y="48"/>
                </a:cubicBezTo>
                <a:cubicBezTo>
                  <a:pt x="2" y="58"/>
                  <a:pt x="0" y="69"/>
                  <a:pt x="0" y="80"/>
                </a:cubicBezTo>
                <a:cubicBezTo>
                  <a:pt x="0" y="124"/>
                  <a:pt x="36" y="159"/>
                  <a:pt x="80" y="159"/>
                </a:cubicBezTo>
                <a:cubicBezTo>
                  <a:pt x="87" y="159"/>
                  <a:pt x="95" y="158"/>
                  <a:pt x="102" y="156"/>
                </a:cubicBezTo>
                <a:cubicBezTo>
                  <a:pt x="152" y="205"/>
                  <a:pt x="152" y="205"/>
                  <a:pt x="152" y="205"/>
                </a:cubicBezTo>
                <a:cubicBezTo>
                  <a:pt x="155" y="209"/>
                  <a:pt x="160" y="211"/>
                  <a:pt x="166" y="211"/>
                </a:cubicBezTo>
                <a:cubicBezTo>
                  <a:pt x="171" y="211"/>
                  <a:pt x="176" y="209"/>
                  <a:pt x="180" y="205"/>
                </a:cubicBezTo>
                <a:cubicBezTo>
                  <a:pt x="199" y="187"/>
                  <a:pt x="199" y="187"/>
                  <a:pt x="199" y="187"/>
                </a:cubicBezTo>
                <a:cubicBezTo>
                  <a:pt x="206" y="179"/>
                  <a:pt x="206" y="166"/>
                  <a:pt x="199" y="15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8" name="组合 7"/>
          <p:cNvGrpSpPr/>
          <p:nvPr/>
        </p:nvGrpSpPr>
        <p:grpSpPr>
          <a:xfrm>
            <a:off x="1678202" y="4900913"/>
            <a:ext cx="3841799" cy="615327"/>
            <a:chOff x="1258651" y="3674888"/>
            <a:chExt cx="2881349" cy="461495"/>
          </a:xfrm>
        </p:grpSpPr>
        <p:sp>
          <p:nvSpPr>
            <p:cNvPr id="9" name="Rectangle 18"/>
            <p:cNvSpPr>
              <a:spLocks noChangeArrowheads="1"/>
            </p:cNvSpPr>
            <p:nvPr/>
          </p:nvSpPr>
          <p:spPr bwMode="auto">
            <a:xfrm>
              <a:off x="1258651" y="3674888"/>
              <a:ext cx="10243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dirty="0">
                  <a:solidFill>
                    <a:schemeClr val="bg1"/>
                  </a:solidFill>
                  <a:latin typeface="微软雅黑" pitchFamily="34" charset="-122"/>
                  <a:ea typeface="微软雅黑" pitchFamily="34" charset="-122"/>
                  <a:cs typeface="Arial" pitchFamily="34" charset="0"/>
                </a:rPr>
                <a:t>评优评先</a:t>
              </a:r>
            </a:p>
          </p:txBody>
        </p:sp>
        <p:sp>
          <p:nvSpPr>
            <p:cNvPr id="11" name="Rectangle 20"/>
            <p:cNvSpPr>
              <a:spLocks noChangeArrowheads="1"/>
            </p:cNvSpPr>
            <p:nvPr/>
          </p:nvSpPr>
          <p:spPr bwMode="auto">
            <a:xfrm>
              <a:off x="1263626" y="3982542"/>
              <a:ext cx="2876374" cy="15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dirty="0">
                  <a:solidFill>
                    <a:schemeClr val="bg1"/>
                  </a:solidFill>
                  <a:latin typeface="Arial" pitchFamily="34" charset="0"/>
                  <a:cs typeface="Arial" pitchFamily="34" charset="0"/>
                </a:rPr>
                <a:t>PING  YOU  PING  XIAN</a:t>
              </a:r>
            </a:p>
          </p:txBody>
        </p:sp>
        <p:sp>
          <p:nvSpPr>
            <p:cNvPr id="12" name="Freeform 9"/>
            <p:cNvSpPr/>
            <p:nvPr/>
          </p:nvSpPr>
          <p:spPr bwMode="auto">
            <a:xfrm>
              <a:off x="2484000" y="3769854"/>
              <a:ext cx="68978" cy="138202"/>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2" presetClass="entr" presetSubtype="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D08B616-9635-4ED2-AC5D-ECD471921D46}"/>
              </a:ext>
            </a:extLst>
          </p:cNvPr>
          <p:cNvPicPr>
            <a:picLocks noChangeAspect="1"/>
          </p:cNvPicPr>
          <p:nvPr/>
        </p:nvPicPr>
        <p:blipFill>
          <a:blip r:embed="rId2"/>
          <a:stretch>
            <a:fillRect/>
          </a:stretch>
        </p:blipFill>
        <p:spPr>
          <a:xfrm>
            <a:off x="618067" y="1025310"/>
            <a:ext cx="9257143" cy="3161905"/>
          </a:xfrm>
          <a:prstGeom prst="rect">
            <a:avLst/>
          </a:prstGeom>
          <a:ln>
            <a:solidFill>
              <a:schemeClr val="tx1"/>
            </a:solidFill>
          </a:ln>
        </p:spPr>
      </p:pic>
      <p:grpSp>
        <p:nvGrpSpPr>
          <p:cNvPr id="17" name="组合 16"/>
          <p:cNvGrpSpPr/>
          <p:nvPr/>
        </p:nvGrpSpPr>
        <p:grpSpPr>
          <a:xfrm>
            <a:off x="0" y="1059"/>
            <a:ext cx="3691024" cy="877570"/>
            <a:chOff x="0" y="0"/>
            <a:chExt cx="2768268" cy="658177"/>
          </a:xfrm>
        </p:grpSpPr>
        <p:sp>
          <p:nvSpPr>
            <p:cNvPr id="1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28" name="Rectangle 18"/>
            <p:cNvSpPr>
              <a:spLocks noChangeArrowheads="1"/>
            </p:cNvSpPr>
            <p:nvPr/>
          </p:nvSpPr>
          <p:spPr bwMode="auto">
            <a:xfrm>
              <a:off x="463550" y="194692"/>
              <a:ext cx="2304718"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优秀班级辅导者</a:t>
              </a:r>
              <a:r>
                <a:rPr lang="zh-CN" altLang="en-US" sz="2667" b="1">
                  <a:solidFill>
                    <a:schemeClr val="accent2"/>
                  </a:solidFill>
                  <a:latin typeface="Impact" pitchFamily="34" charset="0"/>
                  <a:ea typeface="微软雅黑" pitchFamily="34" charset="-122"/>
                  <a:cs typeface="宋体" pitchFamily="2" charset="-122"/>
                </a:rPr>
                <a:t>评选</a:t>
              </a:r>
              <a:endParaRPr lang="en-US" altLang="zh-CN" sz="2667" b="1" dirty="0">
                <a:solidFill>
                  <a:schemeClr val="accent2"/>
                </a:solidFill>
                <a:latin typeface="Impact" pitchFamily="34" charset="0"/>
                <a:ea typeface="微软雅黑" pitchFamily="34" charset="-122"/>
                <a:cs typeface="宋体" pitchFamily="2" charset="-122"/>
              </a:endParaRPr>
            </a:p>
          </p:txBody>
        </p:sp>
      </p:grpSp>
      <p:sp>
        <p:nvSpPr>
          <p:cNvPr id="25" name="Rectangle 20">
            <a:extLst>
              <a:ext uri="{FF2B5EF4-FFF2-40B4-BE49-F238E27FC236}">
                <a16:creationId xmlns:a16="http://schemas.microsoft.com/office/drawing/2014/main" id="{7C313FFD-55C4-4BCE-A83F-394ED84963F3}"/>
              </a:ext>
            </a:extLst>
          </p:cNvPr>
          <p:cNvSpPr>
            <a:spLocks noChangeArrowheads="1"/>
          </p:cNvSpPr>
          <p:nvPr/>
        </p:nvSpPr>
        <p:spPr bwMode="auto">
          <a:xfrm>
            <a:off x="3770769" y="517359"/>
            <a:ext cx="232523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a:solidFill>
                  <a:srgbClr val="53585E"/>
                </a:solidFill>
                <a:latin typeface="Arial" pitchFamily="34" charset="0"/>
                <a:cs typeface="Arial" pitchFamily="34" charset="0"/>
              </a:rPr>
              <a:t>YOU  XIU   BAN  JI  FU  DAO  ZHE  PING  </a:t>
            </a:r>
            <a:r>
              <a:rPr lang="en-US" altLang="zh-CN" sz="800" dirty="0">
                <a:solidFill>
                  <a:srgbClr val="53585E"/>
                </a:solidFill>
                <a:latin typeface="Arial" pitchFamily="34" charset="0"/>
                <a:cs typeface="Arial" pitchFamily="34" charset="0"/>
              </a:rPr>
              <a:t>XUAN</a:t>
            </a:r>
            <a:endParaRPr lang="zh-CN" altLang="en-US" sz="800" dirty="0">
              <a:solidFill>
                <a:srgbClr val="53585E"/>
              </a:solidFill>
              <a:latin typeface="Arial" pitchFamily="34" charset="0"/>
              <a:cs typeface="Arial" pitchFamily="34" charset="0"/>
            </a:endParaRPr>
          </a:p>
        </p:txBody>
      </p:sp>
      <p:sp>
        <p:nvSpPr>
          <p:cNvPr id="26" name="矩形 25">
            <a:extLst>
              <a:ext uri="{FF2B5EF4-FFF2-40B4-BE49-F238E27FC236}">
                <a16:creationId xmlns:a16="http://schemas.microsoft.com/office/drawing/2014/main" id="{3BED9693-1454-44CD-BD5F-03EFF40ADC22}"/>
              </a:ext>
            </a:extLst>
          </p:cNvPr>
          <p:cNvSpPr/>
          <p:nvPr/>
        </p:nvSpPr>
        <p:spPr>
          <a:xfrm>
            <a:off x="14661" y="4677000"/>
            <a:ext cx="12177339" cy="2212189"/>
          </a:xfrm>
          <a:prstGeom prst="rect">
            <a:avLst/>
          </a:prstGeom>
          <a:solidFill>
            <a:srgbClr val="0095B6"/>
          </a:solidFill>
          <a:ln>
            <a:solidFill>
              <a:srgbClr val="EED2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 name="图片 2">
            <a:extLst>
              <a:ext uri="{FF2B5EF4-FFF2-40B4-BE49-F238E27FC236}">
                <a16:creationId xmlns:a16="http://schemas.microsoft.com/office/drawing/2014/main" id="{7A918163-F91A-41E4-BFCB-8860A5D1A41A}"/>
              </a:ext>
            </a:extLst>
          </p:cNvPr>
          <p:cNvPicPr>
            <a:picLocks noChangeAspect="1"/>
          </p:cNvPicPr>
          <p:nvPr/>
        </p:nvPicPr>
        <p:blipFill>
          <a:blip r:embed="rId3"/>
          <a:stretch>
            <a:fillRect/>
          </a:stretch>
        </p:blipFill>
        <p:spPr>
          <a:xfrm>
            <a:off x="2364409" y="3521161"/>
            <a:ext cx="9209524" cy="3076190"/>
          </a:xfrm>
          <a:prstGeom prst="rect">
            <a:avLst/>
          </a:prstGeom>
          <a:ln>
            <a:solidFill>
              <a:schemeClr val="tx1"/>
            </a:solidFill>
          </a:ln>
        </p:spPr>
      </p:pic>
    </p:spTree>
    <p:extLst>
      <p:ext uri="{BB962C8B-B14F-4D97-AF65-F5344CB8AC3E}">
        <p14:creationId xmlns:p14="http://schemas.microsoft.com/office/powerpoint/2010/main" val="379077516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1059"/>
            <a:ext cx="2666705" cy="877570"/>
            <a:chOff x="0" y="0"/>
            <a:chExt cx="2000029" cy="658177"/>
          </a:xfrm>
        </p:grpSpPr>
        <p:sp>
          <p:nvSpPr>
            <p:cNvPr id="1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28" name="Rectangle 18"/>
            <p:cNvSpPr>
              <a:spLocks noChangeArrowheads="1"/>
            </p:cNvSpPr>
            <p:nvPr/>
          </p:nvSpPr>
          <p:spPr bwMode="auto">
            <a:xfrm>
              <a:off x="463550" y="194692"/>
              <a:ext cx="1536479"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优秀学员</a:t>
              </a:r>
              <a:r>
                <a:rPr lang="zh-CN" altLang="en-US" sz="2667" b="1">
                  <a:solidFill>
                    <a:schemeClr val="accent2"/>
                  </a:solidFill>
                  <a:latin typeface="Impact" pitchFamily="34" charset="0"/>
                  <a:ea typeface="微软雅黑" pitchFamily="34" charset="-122"/>
                  <a:cs typeface="宋体" pitchFamily="2" charset="-122"/>
                </a:rPr>
                <a:t>评选</a:t>
              </a:r>
              <a:endParaRPr lang="en-US" altLang="zh-CN" sz="2667" b="1" dirty="0">
                <a:solidFill>
                  <a:schemeClr val="accent2"/>
                </a:solidFill>
                <a:latin typeface="Impact" pitchFamily="34" charset="0"/>
                <a:ea typeface="微软雅黑" pitchFamily="34" charset="-122"/>
                <a:cs typeface="宋体" pitchFamily="2" charset="-122"/>
              </a:endParaRPr>
            </a:p>
          </p:txBody>
        </p:sp>
      </p:grpSp>
      <p:sp>
        <p:nvSpPr>
          <p:cNvPr id="26" name="矩形 25">
            <a:extLst>
              <a:ext uri="{FF2B5EF4-FFF2-40B4-BE49-F238E27FC236}">
                <a16:creationId xmlns:a16="http://schemas.microsoft.com/office/drawing/2014/main" id="{3BED9693-1454-44CD-BD5F-03EFF40ADC22}"/>
              </a:ext>
            </a:extLst>
          </p:cNvPr>
          <p:cNvSpPr/>
          <p:nvPr/>
        </p:nvSpPr>
        <p:spPr>
          <a:xfrm>
            <a:off x="14661" y="4677000"/>
            <a:ext cx="12177339" cy="2212189"/>
          </a:xfrm>
          <a:prstGeom prst="rect">
            <a:avLst/>
          </a:prstGeom>
          <a:solidFill>
            <a:srgbClr val="00552F"/>
          </a:solidFill>
          <a:ln>
            <a:solidFill>
              <a:srgbClr val="EED2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Rectangle 20">
            <a:extLst>
              <a:ext uri="{FF2B5EF4-FFF2-40B4-BE49-F238E27FC236}">
                <a16:creationId xmlns:a16="http://schemas.microsoft.com/office/drawing/2014/main" id="{9F1AE5CE-A834-4ABF-AA22-ED6B89906D8E}"/>
              </a:ext>
            </a:extLst>
          </p:cNvPr>
          <p:cNvSpPr>
            <a:spLocks noChangeArrowheads="1"/>
          </p:cNvSpPr>
          <p:nvPr/>
        </p:nvSpPr>
        <p:spPr bwMode="auto">
          <a:xfrm>
            <a:off x="2783201" y="528403"/>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YOU  XIU  XUE  YUAN  PING  XUAN</a:t>
            </a:r>
            <a:endParaRPr lang="zh-CN" altLang="en-US" sz="800" dirty="0">
              <a:solidFill>
                <a:srgbClr val="53585E"/>
              </a:solidFill>
              <a:latin typeface="Arial" pitchFamily="34" charset="0"/>
              <a:cs typeface="Arial" pitchFamily="34" charset="0"/>
            </a:endParaRPr>
          </a:p>
        </p:txBody>
      </p:sp>
      <p:pic>
        <p:nvPicPr>
          <p:cNvPr id="5" name="图片 4">
            <a:extLst>
              <a:ext uri="{FF2B5EF4-FFF2-40B4-BE49-F238E27FC236}">
                <a16:creationId xmlns:a16="http://schemas.microsoft.com/office/drawing/2014/main" id="{E47D5392-3604-400D-BAD1-898EC293C75C}"/>
              </a:ext>
            </a:extLst>
          </p:cNvPr>
          <p:cNvPicPr>
            <a:picLocks noChangeAspect="1"/>
          </p:cNvPicPr>
          <p:nvPr/>
        </p:nvPicPr>
        <p:blipFill>
          <a:blip r:embed="rId2"/>
          <a:stretch>
            <a:fillRect/>
          </a:stretch>
        </p:blipFill>
        <p:spPr>
          <a:xfrm>
            <a:off x="277254" y="1412476"/>
            <a:ext cx="6318122" cy="2270575"/>
          </a:xfrm>
          <a:prstGeom prst="rect">
            <a:avLst/>
          </a:prstGeom>
          <a:ln>
            <a:solidFill>
              <a:schemeClr val="tx1"/>
            </a:solidFill>
          </a:ln>
        </p:spPr>
      </p:pic>
      <p:pic>
        <p:nvPicPr>
          <p:cNvPr id="6" name="图片 5">
            <a:extLst>
              <a:ext uri="{FF2B5EF4-FFF2-40B4-BE49-F238E27FC236}">
                <a16:creationId xmlns:a16="http://schemas.microsoft.com/office/drawing/2014/main" id="{254CFABA-F424-4026-8D75-2C8A7B77F61B}"/>
              </a:ext>
            </a:extLst>
          </p:cNvPr>
          <p:cNvPicPr>
            <a:picLocks noChangeAspect="1"/>
          </p:cNvPicPr>
          <p:nvPr/>
        </p:nvPicPr>
        <p:blipFill>
          <a:blip r:embed="rId3"/>
          <a:stretch>
            <a:fillRect/>
          </a:stretch>
        </p:blipFill>
        <p:spPr>
          <a:xfrm>
            <a:off x="277254" y="4111419"/>
            <a:ext cx="6318122" cy="2342020"/>
          </a:xfrm>
          <a:prstGeom prst="rect">
            <a:avLst/>
          </a:prstGeom>
          <a:ln>
            <a:solidFill>
              <a:schemeClr val="tx1"/>
            </a:solidFill>
          </a:ln>
        </p:spPr>
      </p:pic>
      <p:pic>
        <p:nvPicPr>
          <p:cNvPr id="7" name="图片 6">
            <a:extLst>
              <a:ext uri="{FF2B5EF4-FFF2-40B4-BE49-F238E27FC236}">
                <a16:creationId xmlns:a16="http://schemas.microsoft.com/office/drawing/2014/main" id="{59C248D0-6483-4171-80AF-77D1BE10C9C0}"/>
              </a:ext>
            </a:extLst>
          </p:cNvPr>
          <p:cNvPicPr>
            <a:picLocks noChangeAspect="1"/>
          </p:cNvPicPr>
          <p:nvPr/>
        </p:nvPicPr>
        <p:blipFill>
          <a:blip r:embed="rId4"/>
          <a:stretch>
            <a:fillRect/>
          </a:stretch>
        </p:blipFill>
        <p:spPr>
          <a:xfrm>
            <a:off x="6767113" y="1379594"/>
            <a:ext cx="5147633" cy="5071774"/>
          </a:xfrm>
          <a:prstGeom prst="rect">
            <a:avLst/>
          </a:prstGeom>
          <a:ln>
            <a:solidFill>
              <a:schemeClr val="tx1"/>
            </a:solidFill>
          </a:ln>
        </p:spPr>
      </p:pic>
    </p:spTree>
    <p:extLst>
      <p:ext uri="{BB962C8B-B14F-4D97-AF65-F5344CB8AC3E}">
        <p14:creationId xmlns:p14="http://schemas.microsoft.com/office/powerpoint/2010/main" val="263905647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87219" y="1059"/>
            <a:ext cx="8004783" cy="6855884"/>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rgbClr val="FF6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9"/>
          <p:cNvSpPr/>
          <p:nvPr/>
        </p:nvSpPr>
        <p:spPr bwMode="auto">
          <a:xfrm>
            <a:off x="9453289" y="544426"/>
            <a:ext cx="579148" cy="1160383"/>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rgbClr val="00552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12" name="Freeform 8"/>
          <p:cNvSpPr/>
          <p:nvPr/>
        </p:nvSpPr>
        <p:spPr bwMode="auto">
          <a:xfrm>
            <a:off x="10570800" y="3087160"/>
            <a:ext cx="342440" cy="683680"/>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rgbClr val="00552F"/>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0" name="矩形 9"/>
          <p:cNvSpPr/>
          <p:nvPr/>
        </p:nvSpPr>
        <p:spPr>
          <a:xfrm>
            <a:off x="7601841" y="2469000"/>
            <a:ext cx="2159153" cy="2073869"/>
          </a:xfrm>
          <a:prstGeom prst="rect">
            <a:avLst/>
          </a:prstGeom>
          <a:blipFill rotWithShape="1">
            <a:blip r:embed="rId2" cstate="screen">
              <a:extLst>
                <a:ext uri="{BEBA8EAE-BF5A-486C-A8C5-ECC9F3942E4B}">
                  <a14:imgProps xmlns:a14="http://schemas.microsoft.com/office/drawing/2010/main">
                    <a14:imgLayer r:embed="rId3">
                      <a14:imgEffect>
                        <a14:colorTemperature colorTemp="11200"/>
                      </a14:imgEffect>
                      <a14:imgEffect>
                        <a14:saturation sat="0"/>
                      </a14:imgEffect>
                    </a14:imgLayer>
                  </a14:imgProps>
                </a:ext>
              </a:extLst>
            </a:blip>
            <a:srcRect/>
            <a:stretch>
              <a:fillRect/>
            </a:stretch>
          </a:blipFill>
          <a:ln>
            <a:solidFill>
              <a:srgbClr val="0055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矩形 2"/>
          <p:cNvSpPr/>
          <p:nvPr/>
        </p:nvSpPr>
        <p:spPr>
          <a:xfrm>
            <a:off x="587523" y="2081169"/>
            <a:ext cx="6267845" cy="2461700"/>
          </a:xfrm>
          <a:prstGeom prst="rect">
            <a:avLst/>
          </a:prstGeom>
        </p:spPr>
        <p:txBody>
          <a:bodyPr wrap="square">
            <a:spAutoFit/>
          </a:bodyPr>
          <a:lstStyle/>
          <a:p>
            <a:pPr>
              <a:lnSpc>
                <a:spcPct val="200000"/>
              </a:lnSpc>
            </a:pPr>
            <a:r>
              <a:rPr lang="zh-CN" altLang="en-US" sz="2000">
                <a:latin typeface="微软雅黑" panose="020B0503020204020204" pitchFamily="34" charset="-122"/>
                <a:ea typeface="微软雅黑" panose="020B0503020204020204" pitchFamily="34" charset="-122"/>
                <a:sym typeface="Arial" panose="020B0604020202020204" pitchFamily="34" charset="0"/>
              </a:rPr>
              <a:t>回首一路征程，面对未知，我们携手乘风破浪；面对挑战，我们并肩披荆斩棘。我们用艰辛和汗水浇灌出研修的硕果，在收获成长的同时，满怀着信心共同迎接“国培”的新旅程，期待我们的再次重逢！</a:t>
            </a:r>
            <a:r>
              <a:rPr lang="en-US" altLang="zh-CN" sz="2000">
                <a:solidFill>
                  <a:srgbClr val="FF85C2"/>
                </a:solidFill>
                <a:latin typeface="微软雅黑" panose="020B0503020204020204" pitchFamily="34" charset="-122"/>
                <a:ea typeface="微软雅黑" panose="020B0503020204020204" pitchFamily="34" charset="-122"/>
              </a:rPr>
              <a:t>                                                   </a:t>
            </a:r>
            <a:endParaRPr lang="en-US" altLang="zh-CN" sz="2000" dirty="0">
              <a:solidFill>
                <a:srgbClr val="FF85C2"/>
              </a:solidFill>
              <a:latin typeface="微软雅黑" panose="020B0503020204020204" pitchFamily="34" charset="-122"/>
              <a:ea typeface="微软雅黑" panose="020B0503020204020204" pitchFamily="34" charset="-122"/>
            </a:endParaRPr>
          </a:p>
        </p:txBody>
      </p:sp>
      <p:sp>
        <p:nvSpPr>
          <p:cNvPr id="11" name="Freeform 8">
            <a:extLst>
              <a:ext uri="{FF2B5EF4-FFF2-40B4-BE49-F238E27FC236}">
                <a16:creationId xmlns:a16="http://schemas.microsoft.com/office/drawing/2014/main" id="{A9BF7C73-B82E-4BA3-A1DC-654F7198319C}"/>
              </a:ext>
            </a:extLst>
          </p:cNvPr>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5" name="Freeform 9">
            <a:extLst>
              <a:ext uri="{FF2B5EF4-FFF2-40B4-BE49-F238E27FC236}">
                <a16:creationId xmlns:a16="http://schemas.microsoft.com/office/drawing/2014/main" id="{17CF2BD2-3690-4F99-B759-5E8DA95647B3}"/>
              </a:ext>
            </a:extLst>
          </p:cNvPr>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6" name="Rectangle 18">
            <a:extLst>
              <a:ext uri="{FF2B5EF4-FFF2-40B4-BE49-F238E27FC236}">
                <a16:creationId xmlns:a16="http://schemas.microsoft.com/office/drawing/2014/main" id="{47C24638-9892-4675-B254-AABAF7D04330}"/>
              </a:ext>
            </a:extLst>
          </p:cNvPr>
          <p:cNvSpPr>
            <a:spLocks noChangeArrowheads="1"/>
          </p:cNvSpPr>
          <p:nvPr/>
        </p:nvSpPr>
        <p:spPr bwMode="auto">
          <a:xfrm>
            <a:off x="618067" y="260649"/>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2"/>
                </a:solidFill>
                <a:latin typeface="Impact" pitchFamily="34" charset="0"/>
                <a:ea typeface="微软雅黑" pitchFamily="34" charset="-122"/>
                <a:cs typeface="宋体" pitchFamily="2" charset="-122"/>
              </a:rPr>
              <a:t>卷尾语</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17" name="Rectangle 20">
            <a:extLst>
              <a:ext uri="{FF2B5EF4-FFF2-40B4-BE49-F238E27FC236}">
                <a16:creationId xmlns:a16="http://schemas.microsoft.com/office/drawing/2014/main" id="{C1DB898C-D68B-4BCF-B2F2-F96E114CEE4B}"/>
              </a:ext>
            </a:extLst>
          </p:cNvPr>
          <p:cNvSpPr>
            <a:spLocks noChangeArrowheads="1"/>
          </p:cNvSpPr>
          <p:nvPr/>
        </p:nvSpPr>
        <p:spPr bwMode="auto">
          <a:xfrm>
            <a:off x="623392" y="721652"/>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JUAN  WEI  YU</a:t>
            </a:r>
            <a:endParaRPr lang="zh-CN" altLang="en-US" sz="1067" dirty="0">
              <a:solidFill>
                <a:srgbClr val="53585E"/>
              </a:solidFill>
              <a:latin typeface="Arial" pitchFamily="34" charset="0"/>
              <a:cs typeface="Arial"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700"/>
                                  </p:stCondLst>
                                  <p:childTnLst>
                                    <p:anim calcmode="discrete" valueType="str">
                                      <p:cBhvr>
                                        <p:cTn id="10" dur="100" fill="hold"/>
                                        <p:tgtEl>
                                          <p:spTgt spid="9"/>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70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1100"/>
                                  </p:stCondLst>
                                  <p:childTnLst>
                                    <p:anim calcmode="discrete" valueType="str">
                                      <p:cBhvr>
                                        <p:cTn id="16" dur="100" fill="hold"/>
                                        <p:tgtEl>
                                          <p:spTgt spid="12"/>
                                        </p:tgtEl>
                                        <p:attrNameLst>
                                          <p:attrName>style.visibility</p:attrName>
                                        </p:attrNameLst>
                                      </p:cBhvr>
                                      <p:tavLst>
                                        <p:tav tm="0">
                                          <p:val>
                                            <p:strVal val="hidden"/>
                                          </p:val>
                                        </p:tav>
                                        <p:tav tm="50000">
                                          <p:val>
                                            <p:strVal val="visible"/>
                                          </p:val>
                                        </p:tav>
                                      </p:tavLst>
                                    </p:anim>
                                  </p:childTnLst>
                                </p:cTn>
                              </p:par>
                              <p:par>
                                <p:cTn id="17" presetID="22" presetClass="entr" presetSubtype="1" fill="hold" grpId="0" nodeType="withEffect">
                                  <p:stCondLst>
                                    <p:cond delay="110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21" presetClass="entr" presetSubtype="1" fill="hold" grpId="0" nodeType="withEffect">
                                  <p:stCondLst>
                                    <p:cond delay="220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500"/>
                                        <p:tgtEl>
                                          <p:spTgt spid="10"/>
                                        </p:tgtEl>
                                      </p:cBhvr>
                                    </p:animEffect>
                                  </p:childTnLst>
                                </p:cTn>
                              </p:par>
                              <p:par>
                                <p:cTn id="23" presetID="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par>
                                <p:cTn id="27" presetID="35" presetClass="emph" presetSubtype="0" repeatCount="3000" fill="hold" grpId="1" nodeType="withEffect">
                                  <p:stCondLst>
                                    <p:cond delay="400"/>
                                  </p:stCondLst>
                                  <p:childTnLst>
                                    <p:anim calcmode="discrete" valueType="str">
                                      <p:cBhvr>
                                        <p:cTn id="28" dur="100" fill="hold"/>
                                        <p:tgtEl>
                                          <p:spTgt spid="15"/>
                                        </p:tgtEl>
                                        <p:attrNameLst>
                                          <p:attrName>style.visibility</p:attrName>
                                        </p:attrNameLst>
                                      </p:cBhvr>
                                      <p:tavLst>
                                        <p:tav tm="0">
                                          <p:val>
                                            <p:strVal val="hidden"/>
                                          </p:val>
                                        </p:tav>
                                        <p:tav tm="50000">
                                          <p:val>
                                            <p:strVal val="visible"/>
                                          </p:val>
                                        </p:tav>
                                      </p:tavLst>
                                    </p:anim>
                                  </p:childTnLst>
                                </p:cTn>
                              </p:par>
                              <p:par>
                                <p:cTn id="29" presetID="2" presetClass="entr" presetSubtype="8"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35" presetClass="emph" presetSubtype="0" repeatCount="3000" fill="hold" grpId="1" nodeType="withEffect">
                                  <p:stCondLst>
                                    <p:cond delay="600"/>
                                  </p:stCondLst>
                                  <p:childTnLst>
                                    <p:anim calcmode="discrete" valueType="str">
                                      <p:cBhvr>
                                        <p:cTn id="34" dur="100" fill="hold"/>
                                        <p:tgtEl>
                                          <p:spTgt spid="11"/>
                                        </p:tgtEl>
                                        <p:attrNameLst>
                                          <p:attrName>style.visibility</p:attrName>
                                        </p:attrNameLst>
                                      </p:cBhvr>
                                      <p:tavLst>
                                        <p:tav tm="0">
                                          <p:val>
                                            <p:strVal val="hidden"/>
                                          </p:val>
                                        </p:tav>
                                        <p:tav tm="50000">
                                          <p:val>
                                            <p:strVal val="visible"/>
                                          </p:val>
                                        </p:tav>
                                      </p:tavLst>
                                    </p:anim>
                                  </p:childTnLst>
                                </p:cTn>
                              </p:par>
                              <p:par>
                                <p:cTn id="35" presetID="47" presetClass="entr" presetSubtype="0" fill="hold" grpId="0" nodeType="withEffect">
                                  <p:stCondLst>
                                    <p:cond delay="7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300"/>
                                        <p:tgtEl>
                                          <p:spTgt spid="16"/>
                                        </p:tgtEl>
                                      </p:cBhvr>
                                    </p:animEffect>
                                    <p:anim calcmode="lin" valueType="num">
                                      <p:cBhvr>
                                        <p:cTn id="38" dur="300" fill="hold"/>
                                        <p:tgtEl>
                                          <p:spTgt spid="16"/>
                                        </p:tgtEl>
                                        <p:attrNameLst>
                                          <p:attrName>ppt_x</p:attrName>
                                        </p:attrNameLst>
                                      </p:cBhvr>
                                      <p:tavLst>
                                        <p:tav tm="0">
                                          <p:val>
                                            <p:strVal val="#ppt_x"/>
                                          </p:val>
                                        </p:tav>
                                        <p:tav tm="100000">
                                          <p:val>
                                            <p:strVal val="#ppt_x"/>
                                          </p:val>
                                        </p:tav>
                                      </p:tavLst>
                                    </p:anim>
                                    <p:anim calcmode="lin" valueType="num">
                                      <p:cBhvr>
                                        <p:cTn id="39" dur="3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300"/>
                                        <p:tgtEl>
                                          <p:spTgt spid="17"/>
                                        </p:tgtEl>
                                      </p:cBhvr>
                                    </p:animEffect>
                                    <p:anim calcmode="lin" valueType="num">
                                      <p:cBhvr>
                                        <p:cTn id="43" dur="300" fill="hold"/>
                                        <p:tgtEl>
                                          <p:spTgt spid="17"/>
                                        </p:tgtEl>
                                        <p:attrNameLst>
                                          <p:attrName>ppt_x</p:attrName>
                                        </p:attrNameLst>
                                      </p:cBhvr>
                                      <p:tavLst>
                                        <p:tav tm="0">
                                          <p:val>
                                            <p:strVal val="#ppt_x"/>
                                          </p:val>
                                        </p:tav>
                                        <p:tav tm="100000">
                                          <p:val>
                                            <p:strVal val="#ppt_x"/>
                                          </p:val>
                                        </p:tav>
                                      </p:tavLst>
                                    </p:anim>
                                    <p:anim calcmode="lin" valueType="num">
                                      <p:cBhvr>
                                        <p:cTn id="44"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9" grpId="1" animBg="1"/>
      <p:bldP spid="12" grpId="0" animBg="1"/>
      <p:bldP spid="12" grpId="1" animBg="1"/>
      <p:bldP spid="10" grpId="0" bldLvl="0" animBg="1"/>
      <p:bldP spid="11" grpId="0" animBg="1"/>
      <p:bldP spid="11" grpId="1" animBg="1"/>
      <p:bldP spid="15" grpId="0" animBg="1"/>
      <p:bldP spid="15" grpId="1" animBg="1"/>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3" cstate="screen"/>
            <a:srcRect/>
            <a:stretch>
              <a:fillRect/>
            </a:stretch>
          </a:blipFill>
          <a:ln w="12700" cap="flat">
            <a:noFill/>
            <a:prstDash val="solid"/>
            <a:miter lim="800000"/>
          </a:ln>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1" name="菱形 10"/>
          <p:cNvSpPr/>
          <p:nvPr/>
        </p:nvSpPr>
        <p:spPr>
          <a:xfrm>
            <a:off x="1380863" y="4221768"/>
            <a:ext cx="2712949" cy="2712949"/>
          </a:xfrm>
          <a:prstGeom prst="diamond">
            <a:avLst/>
          </a:prstGeom>
          <a:blipFill>
            <a:blip r:embed="rId4" cstate="print"/>
            <a:srcRect/>
            <a:stretch>
              <a:fillRect r="3"/>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endParaRPr lang="zh-CN" altLang="en-US" sz="2400"/>
          </a:p>
        </p:txBody>
      </p:sp>
      <p:grpSp>
        <p:nvGrpSpPr>
          <p:cNvPr id="13" name="组合 12"/>
          <p:cNvGrpSpPr/>
          <p:nvPr/>
        </p:nvGrpSpPr>
        <p:grpSpPr>
          <a:xfrm>
            <a:off x="3888000" y="2520926"/>
            <a:ext cx="7824858" cy="1118557"/>
            <a:chOff x="2916000" y="1943656"/>
            <a:chExt cx="5868644" cy="838918"/>
          </a:xfrm>
        </p:grpSpPr>
        <p:sp>
          <p:nvSpPr>
            <p:cNvPr id="16" name="Rectangle 18"/>
            <p:cNvSpPr>
              <a:spLocks noChangeArrowheads="1"/>
            </p:cNvSpPr>
            <p:nvPr/>
          </p:nvSpPr>
          <p:spPr bwMode="auto">
            <a:xfrm>
              <a:off x="2987534" y="1943656"/>
              <a:ext cx="2988799" cy="7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6133" b="1" dirty="0">
                  <a:solidFill>
                    <a:schemeClr val="tx1">
                      <a:lumMod val="75000"/>
                      <a:lumOff val="25000"/>
                    </a:schemeClr>
                  </a:solidFill>
                  <a:latin typeface="Impact" pitchFamily="34" charset="0"/>
                  <a:ea typeface="微软雅黑" pitchFamily="34" charset="-122"/>
                  <a:cs typeface="宋体" pitchFamily="2" charset="-122"/>
                </a:rPr>
                <a:t>项  目  简  报</a:t>
              </a:r>
              <a:endParaRPr lang="en-US" altLang="zh-CN" sz="6133" b="1"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2916000" y="2782574"/>
              <a:ext cx="5868644"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400">
                <a:ln>
                  <a:solidFill>
                    <a:schemeClr val="tx1">
                      <a:lumMod val="75000"/>
                      <a:lumOff val="25000"/>
                    </a:schemeClr>
                  </a:solidFill>
                </a:ln>
                <a:solidFill>
                  <a:srgbClr val="000000"/>
                </a:solidFill>
                <a:latin typeface="Arial" pitchFamily="34" charset="0"/>
              </a:endParaRPr>
            </a:p>
          </p:txBody>
        </p:sp>
        <p:sp>
          <p:nvSpPr>
            <p:cNvPr id="17" name="Rectangle 18"/>
            <p:cNvSpPr>
              <a:spLocks noChangeArrowheads="1"/>
            </p:cNvSpPr>
            <p:nvPr/>
          </p:nvSpPr>
          <p:spPr bwMode="auto">
            <a:xfrm>
              <a:off x="6114041" y="2221812"/>
              <a:ext cx="1797368"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3733">
                  <a:solidFill>
                    <a:schemeClr val="accent1"/>
                  </a:solidFill>
                  <a:latin typeface="Impact" pitchFamily="34" charset="0"/>
                  <a:ea typeface="微软雅黑" pitchFamily="34" charset="-122"/>
                  <a:cs typeface="宋体" pitchFamily="2" charset="-122"/>
                </a:rPr>
                <a:t>（第三期）</a:t>
              </a:r>
              <a:endParaRPr lang="en-US" altLang="zh-CN" sz="3733" dirty="0">
                <a:solidFill>
                  <a:schemeClr val="accent1"/>
                </a:solidFill>
                <a:latin typeface="Impact" pitchFamily="34" charset="0"/>
                <a:ea typeface="微软雅黑" pitchFamily="34" charset="-122"/>
                <a:cs typeface="宋体" pitchFamily="2" charset="-122"/>
              </a:endParaRPr>
            </a:p>
          </p:txBody>
        </p:sp>
      </p:grpSp>
      <p:pic>
        <p:nvPicPr>
          <p:cNvPr id="26" name="Picture 2">
            <a:extLst>
              <a:ext uri="{FF2B5EF4-FFF2-40B4-BE49-F238E27FC236}">
                <a16:creationId xmlns:a16="http://schemas.microsoft.com/office/drawing/2014/main" id="{D101020F-082D-43A1-A309-DA3E5E17528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786" r="9338"/>
          <a:stretch/>
        </p:blipFill>
        <p:spPr bwMode="auto">
          <a:xfrm>
            <a:off x="4622998" y="5491301"/>
            <a:ext cx="1765549" cy="960000"/>
          </a:xfrm>
          <a:prstGeom prst="rect">
            <a:avLst/>
          </a:prstGeom>
          <a:noFill/>
          <a:ln w="317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a:extLst>
              <a:ext uri="{FF2B5EF4-FFF2-40B4-BE49-F238E27FC236}">
                <a16:creationId xmlns:a16="http://schemas.microsoft.com/office/drawing/2014/main" id="{26DF0C09-FBB2-41B4-9C07-26FC82A2EDF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02949" y="5476375"/>
            <a:ext cx="1766884" cy="974927"/>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图片 42">
            <a:extLst>
              <a:ext uri="{FF2B5EF4-FFF2-40B4-BE49-F238E27FC236}">
                <a16:creationId xmlns:a16="http://schemas.microsoft.com/office/drawing/2014/main" id="{0A004E03-983A-4B62-96DE-7985B04EFBF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0873" y="5476374"/>
            <a:ext cx="1741519" cy="974927"/>
          </a:xfrm>
          <a:prstGeom prst="rect">
            <a:avLst/>
          </a:prstGeom>
          <a:noFill/>
          <a:ln w="9525">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0" name="图片 6">
            <a:extLst>
              <a:ext uri="{FF2B5EF4-FFF2-40B4-BE49-F238E27FC236}">
                <a16:creationId xmlns:a16="http://schemas.microsoft.com/office/drawing/2014/main" id="{1E383C36-93D4-4FE6-B6E6-DC083F52145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47405" y="4099075"/>
            <a:ext cx="760595" cy="875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文本框 10">
            <a:extLst>
              <a:ext uri="{FF2B5EF4-FFF2-40B4-BE49-F238E27FC236}">
                <a16:creationId xmlns:a16="http://schemas.microsoft.com/office/drawing/2014/main" id="{EC56D189-EC1E-4A72-9BC4-803CBB43C08D}"/>
              </a:ext>
            </a:extLst>
          </p:cNvPr>
          <p:cNvSpPr txBox="1">
            <a:spLocks noChangeArrowheads="1"/>
          </p:cNvSpPr>
          <p:nvPr/>
        </p:nvSpPr>
        <p:spPr bwMode="auto">
          <a:xfrm>
            <a:off x="4272001" y="4876164"/>
            <a:ext cx="23050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安徽省中小学教师教育网</a:t>
            </a:r>
            <a:r>
              <a:rPr lang="en-US" altLang="zh-CN" sz="1333" b="1" dirty="0">
                <a:latin typeface="华文楷体" pitchFamily="2" charset="-122"/>
                <a:ea typeface="华文楷体" pitchFamily="2" charset="-122"/>
              </a:rPr>
              <a:t>www.jsjy.ah.cn</a:t>
            </a:r>
            <a:endParaRPr lang="zh-CN" altLang="en-US" sz="1333" b="1" dirty="0">
              <a:latin typeface="华文楷体" pitchFamily="2" charset="-122"/>
              <a:ea typeface="华文楷体" pitchFamily="2" charset="-122"/>
            </a:endParaRPr>
          </a:p>
        </p:txBody>
      </p:sp>
      <p:grpSp>
        <p:nvGrpSpPr>
          <p:cNvPr id="32" name="组合 16">
            <a:extLst>
              <a:ext uri="{FF2B5EF4-FFF2-40B4-BE49-F238E27FC236}">
                <a16:creationId xmlns:a16="http://schemas.microsoft.com/office/drawing/2014/main" id="{89D488B1-C9D4-4361-A7B0-A586024B11BC}"/>
              </a:ext>
            </a:extLst>
          </p:cNvPr>
          <p:cNvGrpSpPr>
            <a:grpSpLocks/>
          </p:cNvGrpSpPr>
          <p:nvPr/>
        </p:nvGrpSpPr>
        <p:grpSpPr bwMode="auto">
          <a:xfrm>
            <a:off x="6192000" y="4120836"/>
            <a:ext cx="2305051" cy="1127184"/>
            <a:chOff x="3779912" y="3651064"/>
            <a:chExt cx="1728192" cy="845601"/>
          </a:xfrm>
        </p:grpSpPr>
        <p:pic>
          <p:nvPicPr>
            <p:cNvPr id="33" name="图片 7">
              <a:extLst>
                <a:ext uri="{FF2B5EF4-FFF2-40B4-BE49-F238E27FC236}">
                  <a16:creationId xmlns:a16="http://schemas.microsoft.com/office/drawing/2014/main" id="{C7872596-D8E5-4668-B87D-1AB07BE5F1E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77372" y="3651064"/>
              <a:ext cx="533272" cy="54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12">
              <a:extLst>
                <a:ext uri="{FF2B5EF4-FFF2-40B4-BE49-F238E27FC236}">
                  <a16:creationId xmlns:a16="http://schemas.microsoft.com/office/drawing/2014/main" id="{84576770-0906-492D-813A-3B86A1740FF8}"/>
                </a:ext>
              </a:extLst>
            </p:cNvPr>
            <p:cNvSpPr txBox="1">
              <a:spLocks noChangeArrowheads="1"/>
            </p:cNvSpPr>
            <p:nvPr/>
          </p:nvSpPr>
          <p:spPr bwMode="auto">
            <a:xfrm>
              <a:off x="3779912" y="4181018"/>
              <a:ext cx="1728192" cy="31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E--mail</a:t>
              </a:r>
            </a:p>
            <a:p>
              <a:pPr algn="ctr"/>
              <a:r>
                <a:rPr lang="en-US" altLang="zh-CN" sz="1067" b="1" dirty="0">
                  <a:latin typeface="华文楷体" pitchFamily="2" charset="-122"/>
                  <a:ea typeface="华文楷体" pitchFamily="2" charset="-122"/>
                </a:rPr>
                <a:t>anhuijsjy-_gp@126.com</a:t>
              </a:r>
              <a:endParaRPr lang="zh-CN" altLang="en-US" sz="1067" b="1" dirty="0">
                <a:latin typeface="华文楷体" pitchFamily="2" charset="-122"/>
                <a:ea typeface="华文楷体" pitchFamily="2" charset="-122"/>
              </a:endParaRPr>
            </a:p>
          </p:txBody>
        </p:sp>
      </p:grpSp>
      <p:grpSp>
        <p:nvGrpSpPr>
          <p:cNvPr id="35" name="组合 21">
            <a:extLst>
              <a:ext uri="{FF2B5EF4-FFF2-40B4-BE49-F238E27FC236}">
                <a16:creationId xmlns:a16="http://schemas.microsoft.com/office/drawing/2014/main" id="{E20AC279-82D7-49E4-8B10-B62810D36615}"/>
              </a:ext>
            </a:extLst>
          </p:cNvPr>
          <p:cNvGrpSpPr>
            <a:grpSpLocks/>
          </p:cNvGrpSpPr>
          <p:nvPr/>
        </p:nvGrpSpPr>
        <p:grpSpPr bwMode="auto">
          <a:xfrm>
            <a:off x="8036282" y="4139168"/>
            <a:ext cx="2305049" cy="1108856"/>
            <a:chOff x="4494313" y="3509081"/>
            <a:chExt cx="1728192" cy="832051"/>
          </a:xfrm>
        </p:grpSpPr>
        <p:pic>
          <p:nvPicPr>
            <p:cNvPr id="36" name="图片 8">
              <a:extLst>
                <a:ext uri="{FF2B5EF4-FFF2-40B4-BE49-F238E27FC236}">
                  <a16:creationId xmlns:a16="http://schemas.microsoft.com/office/drawing/2014/main" id="{BDBA3318-7515-4A10-BEE9-F9A3E8BE63F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91190" y="3509081"/>
              <a:ext cx="534438" cy="54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4">
              <a:extLst>
                <a:ext uri="{FF2B5EF4-FFF2-40B4-BE49-F238E27FC236}">
                  <a16:creationId xmlns:a16="http://schemas.microsoft.com/office/drawing/2014/main" id="{B5AE8AE1-3F1B-4D0C-AA66-040B5C4FF1C6}"/>
                </a:ext>
              </a:extLst>
            </p:cNvPr>
            <p:cNvSpPr txBox="1">
              <a:spLocks noChangeArrowheads="1"/>
            </p:cNvSpPr>
            <p:nvPr/>
          </p:nvSpPr>
          <p:spPr bwMode="auto">
            <a:xfrm>
              <a:off x="4494313" y="4025410"/>
              <a:ext cx="1728192" cy="31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TEL</a:t>
              </a:r>
            </a:p>
            <a:p>
              <a:pPr algn="ctr"/>
              <a:r>
                <a:rPr lang="en-US" altLang="zh-CN" sz="1067" b="1" dirty="0">
                  <a:latin typeface="华文楷体" pitchFamily="2" charset="-122"/>
                  <a:ea typeface="华文楷体" pitchFamily="2" charset="-122"/>
                </a:rPr>
                <a:t>0551-63635242</a:t>
              </a:r>
              <a:endParaRPr lang="zh-CN" altLang="en-US" sz="1067" b="1" dirty="0">
                <a:latin typeface="华文楷体" pitchFamily="2" charset="-122"/>
                <a:ea typeface="华文楷体" pitchFamily="2" charset="-122"/>
              </a:endParaRPr>
            </a:p>
          </p:txBody>
        </p:sp>
      </p:grpSp>
      <p:grpSp>
        <p:nvGrpSpPr>
          <p:cNvPr id="38" name="组合 37">
            <a:extLst>
              <a:ext uri="{FF2B5EF4-FFF2-40B4-BE49-F238E27FC236}">
                <a16:creationId xmlns:a16="http://schemas.microsoft.com/office/drawing/2014/main" id="{12445C5D-806F-4E52-96C1-B623571B3E2F}"/>
              </a:ext>
            </a:extLst>
          </p:cNvPr>
          <p:cNvGrpSpPr>
            <a:grpSpLocks/>
          </p:cNvGrpSpPr>
          <p:nvPr/>
        </p:nvGrpSpPr>
        <p:grpSpPr bwMode="auto">
          <a:xfrm>
            <a:off x="9936381" y="4107403"/>
            <a:ext cx="1670049" cy="1116028"/>
            <a:chOff x="6808569" y="3467451"/>
            <a:chExt cx="1252567" cy="837299"/>
          </a:xfrm>
        </p:grpSpPr>
        <p:pic>
          <p:nvPicPr>
            <p:cNvPr id="39" name="图片 18">
              <a:extLst>
                <a:ext uri="{FF2B5EF4-FFF2-40B4-BE49-F238E27FC236}">
                  <a16:creationId xmlns:a16="http://schemas.microsoft.com/office/drawing/2014/main" id="{57AF1BCA-B93E-4F35-98DC-4FE68C0B20E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129123" y="3467451"/>
              <a:ext cx="604914" cy="56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19">
              <a:extLst>
                <a:ext uri="{FF2B5EF4-FFF2-40B4-BE49-F238E27FC236}">
                  <a16:creationId xmlns:a16="http://schemas.microsoft.com/office/drawing/2014/main" id="{969FD102-0A66-40DE-B7EA-98E7400A03CF}"/>
                </a:ext>
              </a:extLst>
            </p:cNvPr>
            <p:cNvSpPr txBox="1">
              <a:spLocks noChangeArrowheads="1"/>
            </p:cNvSpPr>
            <p:nvPr/>
          </p:nvSpPr>
          <p:spPr bwMode="auto">
            <a:xfrm>
              <a:off x="6808569" y="3989078"/>
              <a:ext cx="1252567" cy="31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关注微信平台</a:t>
              </a:r>
              <a:endParaRPr lang="en-US" altLang="zh-CN" sz="1067" b="1" dirty="0">
                <a:latin typeface="华文楷体" pitchFamily="2" charset="-122"/>
                <a:ea typeface="华文楷体" pitchFamily="2" charset="-122"/>
              </a:endParaRPr>
            </a:p>
            <a:p>
              <a:pPr algn="ctr"/>
              <a:r>
                <a:rPr lang="zh-CN" altLang="en-US" sz="1067" b="1" dirty="0">
                  <a:latin typeface="华文楷体" pitchFamily="2" charset="-122"/>
                  <a:ea typeface="华文楷体" pitchFamily="2" charset="-122"/>
                </a:rPr>
                <a:t>掌握研修动态</a:t>
              </a:r>
              <a:endParaRPr lang="en-US" altLang="zh-CN" sz="1067" b="1" dirty="0">
                <a:latin typeface="华文楷体" pitchFamily="2" charset="-122"/>
                <a:ea typeface="华文楷体" pitchFamily="2" charset="-122"/>
              </a:endParaRPr>
            </a:p>
          </p:txBody>
        </p:sp>
      </p:grpSp>
      <p:sp>
        <p:nvSpPr>
          <p:cNvPr id="41" name="Rectangle 18">
            <a:extLst>
              <a:ext uri="{FF2B5EF4-FFF2-40B4-BE49-F238E27FC236}">
                <a16:creationId xmlns:a16="http://schemas.microsoft.com/office/drawing/2014/main" id="{FC16E4BC-FFF3-448D-8C00-83E2BEADADF1}"/>
              </a:ext>
            </a:extLst>
          </p:cNvPr>
          <p:cNvSpPr>
            <a:spLocks noChangeArrowheads="1"/>
          </p:cNvSpPr>
          <p:nvPr/>
        </p:nvSpPr>
        <p:spPr bwMode="auto">
          <a:xfrm>
            <a:off x="3983379" y="1607490"/>
            <a:ext cx="34448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4800" dirty="0">
                <a:solidFill>
                  <a:schemeClr val="accent6"/>
                </a:solidFill>
                <a:latin typeface="Impact" pitchFamily="34" charset="0"/>
                <a:ea typeface="微软雅黑" pitchFamily="34" charset="-122"/>
                <a:cs typeface="宋体" pitchFamily="2" charset="-122"/>
              </a:rPr>
              <a:t>SECOND ISSUE</a:t>
            </a:r>
          </a:p>
        </p:txBody>
      </p:sp>
    </p:spTree>
    <p:extLst>
      <p:ext uri="{BB962C8B-B14F-4D97-AF65-F5344CB8AC3E}">
        <p14:creationId xmlns:p14="http://schemas.microsoft.com/office/powerpoint/2010/main" val="27810575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4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Lst>
  </p:timing>
</p:sld>
</file>

<file path=ppt/theme/theme1.xml><?xml version="1.0" encoding="utf-8"?>
<a:theme xmlns:a="http://schemas.openxmlformats.org/drawingml/2006/main" name="1_Office 主题​​">
  <a:themeElements>
    <a:clrScheme name="Office">
      <a:dk1>
        <a:srgbClr val="000000"/>
      </a:dk1>
      <a:lt1>
        <a:srgbClr val="FFFFFF"/>
      </a:lt1>
      <a:dk2>
        <a:srgbClr val="768395"/>
      </a:dk2>
      <a:lt2>
        <a:srgbClr val="F0F0F0"/>
      </a:lt2>
      <a:accent1>
        <a:srgbClr val="F0561E"/>
      </a:accent1>
      <a:accent2>
        <a:srgbClr val="00552F"/>
      </a:accent2>
      <a:accent3>
        <a:srgbClr val="229F79"/>
      </a:accent3>
      <a:accent4>
        <a:srgbClr val="CB6743"/>
      </a:accent4>
      <a:accent5>
        <a:srgbClr val="248A6B"/>
      </a:accent5>
      <a:accent6>
        <a:srgbClr val="107959"/>
      </a:accent6>
      <a:hlink>
        <a:srgbClr val="F0561E"/>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F0561E"/>
    </a:accent1>
    <a:accent2>
      <a:srgbClr val="00552F"/>
    </a:accent2>
    <a:accent3>
      <a:srgbClr val="229F79"/>
    </a:accent3>
    <a:accent4>
      <a:srgbClr val="CB6743"/>
    </a:accent4>
    <a:accent5>
      <a:srgbClr val="248A6B"/>
    </a:accent5>
    <a:accent6>
      <a:srgbClr val="107959"/>
    </a:accent6>
    <a:hlink>
      <a:srgbClr val="F0561E"/>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106</TotalTime>
  <Words>920</Words>
  <Application>Microsoft Office PowerPoint</Application>
  <PresentationFormat>宽屏</PresentationFormat>
  <Paragraphs>58</Paragraphs>
  <Slides>14</Slides>
  <Notes>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14</vt:i4>
      </vt:variant>
    </vt:vector>
  </HeadingPairs>
  <TitlesOfParts>
    <vt:vector size="25" baseType="lpstr">
      <vt:lpstr>等线</vt:lpstr>
      <vt:lpstr>等线 Light</vt:lpstr>
      <vt:lpstr>黑体</vt:lpstr>
      <vt:lpstr>华文行楷</vt:lpstr>
      <vt:lpstr>华文楷体</vt:lpstr>
      <vt:lpstr>微软雅黑</vt:lpstr>
      <vt:lpstr>Arial</vt:lpstr>
      <vt:lpstr>Calibri</vt:lpstr>
      <vt:lpstr>Impact</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邵 敏</dc:creator>
  <cp:lastModifiedBy>邵 敏</cp:lastModifiedBy>
  <cp:revision>8</cp:revision>
  <dcterms:created xsi:type="dcterms:W3CDTF">2019-11-07T07:55:45Z</dcterms:created>
  <dcterms:modified xsi:type="dcterms:W3CDTF">2019-11-08T02:24:14Z</dcterms:modified>
</cp:coreProperties>
</file>