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70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76" r:id="rId14"/>
    <p:sldId id="377" r:id="rId15"/>
    <p:sldId id="378" r:id="rId16"/>
    <p:sldId id="37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pen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ECF"/>
    <a:srgbClr val="FFFFFF"/>
    <a:srgbClr val="0090CC"/>
    <a:srgbClr val="0E3242"/>
    <a:srgbClr val="212A38"/>
    <a:srgbClr val="1C2730"/>
    <a:srgbClr val="BA8F2D"/>
    <a:srgbClr val="B6B5B5"/>
    <a:srgbClr val="20587B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265" autoAdjust="0"/>
  </p:normalViewPr>
  <p:slideViewPr>
    <p:cSldViewPr snapToGrid="0">
      <p:cViewPr varScale="1">
        <p:scale>
          <a:sx n="115" d="100"/>
          <a:sy n="115" d="100"/>
        </p:scale>
        <p:origin x="618" y="96"/>
      </p:cViewPr>
      <p:guideLst>
        <p:guide orient="horz" pos="208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4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5E282-630E-44B4-A55A-A244BD577722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E67EF-6CA4-4ABC-97F3-CC61942413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E67EF-6CA4-4ABC-97F3-CC61942413D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E67EF-6CA4-4ABC-97F3-CC61942413D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45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E67EF-6CA4-4ABC-97F3-CC61942413D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46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E67EF-6CA4-4ABC-97F3-CC61942413D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890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E67EF-6CA4-4ABC-97F3-CC61942413D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37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891400"/>
            <a:ext cx="12192000" cy="45719"/>
          </a:xfrm>
          <a:prstGeom prst="rect">
            <a:avLst/>
          </a:prstGeom>
          <a:gradFill flip="none" rotWithShape="1">
            <a:gsLst>
              <a:gs pos="44000">
                <a:srgbClr val="FCC900"/>
              </a:gs>
              <a:gs pos="27000">
                <a:srgbClr val="E50150"/>
              </a:gs>
              <a:gs pos="69000">
                <a:srgbClr val="278ED0"/>
              </a:gs>
              <a:gs pos="91000">
                <a:srgbClr val="9CC8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42498B-E1B7-470E-818F-D7999CE44E03}" type="datetimeFigureOut">
              <a:rPr lang="zh-CN" altLang="en-US" smtClean="0"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682D9-295A-4CFA-98A0-9217B53CE81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2592" y="835812"/>
            <a:ext cx="7107256" cy="576264"/>
          </a:xfrm>
        </p:spPr>
        <p:txBody>
          <a:bodyPr/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文本占位符 2"/>
          <p:cNvSpPr>
            <a:spLocks noGrp="1"/>
          </p:cNvSpPr>
          <p:nvPr>
            <p:ph type="body" idx="1"/>
          </p:nvPr>
        </p:nvSpPr>
        <p:spPr>
          <a:xfrm>
            <a:off x="1774020" y="2084384"/>
            <a:ext cx="9412312" cy="441802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6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"/>
                <a:lumOff val="94000"/>
              </a:schemeClr>
            </a:gs>
            <a:gs pos="74000">
              <a:schemeClr val="accent4">
                <a:lumMod val="15000"/>
                <a:lumOff val="85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D0D0D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397" y="0"/>
            <a:ext cx="2650603" cy="10602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xamination.open.com.cn/log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2327564" y="2244436"/>
            <a:ext cx="7614458" cy="1060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278E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奥鹏</a:t>
            </a:r>
            <a:r>
              <a:rPr lang="zh-CN" altLang="en-US" sz="4400" b="1" dirty="0" smtClean="0">
                <a:solidFill>
                  <a:srgbClr val="278E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教育网络考试</a:t>
            </a:r>
            <a:endParaRPr lang="en-US" altLang="zh-CN" sz="4400" b="1" dirty="0" smtClean="0">
              <a:solidFill>
                <a:srgbClr val="278E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400" b="1" dirty="0" smtClean="0">
                <a:solidFill>
                  <a:srgbClr val="278E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考点</a:t>
            </a:r>
            <a:r>
              <a:rPr lang="zh-CN" altLang="en-US" sz="4400" b="1" dirty="0" smtClean="0">
                <a:solidFill>
                  <a:srgbClr val="278E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监控系统</a:t>
            </a:r>
            <a:r>
              <a:rPr lang="zh-CN" altLang="en-US" sz="4400" b="1" dirty="0" smtClean="0">
                <a:solidFill>
                  <a:srgbClr val="278E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操作手册</a:t>
            </a:r>
            <a:endParaRPr lang="zh-CN" sz="4400" b="1" dirty="0">
              <a:solidFill>
                <a:srgbClr val="278E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3055" y="3866515"/>
            <a:ext cx="172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278E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000" b="1" dirty="0" smtClean="0">
                <a:solidFill>
                  <a:srgbClr val="278E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 smtClean="0">
                <a:solidFill>
                  <a:srgbClr val="278E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b="1" dirty="0" smtClean="0">
                <a:solidFill>
                  <a:srgbClr val="278E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2000" b="1" dirty="0" smtClean="0">
              <a:solidFill>
                <a:srgbClr val="278E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8550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ea"/>
              <a:buNone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登录网址：</a:t>
            </a:r>
            <a:r>
              <a:rPr lang="en-US" altLang="zh-CN" dirty="0">
                <a:hlinkClick r:id="rId2"/>
              </a:rPr>
              <a:t>https://examination.open.com.cn/login</a:t>
            </a:r>
            <a:r>
              <a:rPr lang="zh-CN" altLang="en-US" dirty="0">
                <a:solidFill>
                  <a:schemeClr val="bg1"/>
                </a:solidFill>
              </a:rPr>
              <a:t>（建议使用谷歌浏览器登录）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047" y="1804623"/>
            <a:ext cx="8486222" cy="45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0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使用学习中心代码进行登录，账号为学习中心代码，密码为后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（学习中心代码查询：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OCES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系统管理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管理学习中心人员）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047" y="1945939"/>
            <a:ext cx="8486222" cy="45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94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选择院校：如您的考点有多个院校网考，请在“院校名称”中选择相关院校，如只有一个院校有网考，则直接显示该院校。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053" y="1936866"/>
            <a:ext cx="8077479" cy="434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42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选择批次：一般分为模拟批次及正式批次，批次具体名称以高校通知批次名称为准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691" y="1739887"/>
            <a:ext cx="8750892" cy="472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64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查询数据：选择考生状态，点击查询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8" y="1811525"/>
            <a:ext cx="7699105" cy="415831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31613" y="1256665"/>
            <a:ext cx="41617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考生状态说明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全部：所有数据</a:t>
            </a:r>
          </a:p>
          <a:p>
            <a:pPr indent="0">
              <a:buFont typeface="Wingdings" panose="05000000000000000000" pitchFamily="2" charset="2"/>
              <a:buNone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未开考：考生还未开考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已登录：考生已经登录网考系统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考试中：此时此刻在考试中的数据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已交卷（手动交卷）：考生手动交卷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已交卷（自动交卷）：系统自动交卷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放弃考试：考生缺考，考试全部结束后更新本数据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733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查询数据：选择考生状态，点击查询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24536" y="1625997"/>
            <a:ext cx="41617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预警状态说明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正常：考试中抓拍正常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异常：考生考试时出现低头，侧脸，面部未保持在识别区域内，摄像头故障等原因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造成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人脸识别检测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考试结束后人工审核异常情况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2" y="1978429"/>
            <a:ext cx="6738852" cy="379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9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学生详情查看：选择请操作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52004" y="3874977"/>
            <a:ext cx="41617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查看照片：查看考生本科目考试照片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考生详情：查看考生本科目考试详情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如有多次考试，可点击考试科目左侧“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”，查询每次考试情况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77" y="1773331"/>
            <a:ext cx="7031843" cy="37906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882" y="1773331"/>
            <a:ext cx="1161905" cy="1085714"/>
          </a:xfrm>
          <a:prstGeom prst="rect">
            <a:avLst/>
          </a:prstGeom>
        </p:spPr>
      </p:pic>
      <p:cxnSp>
        <p:nvCxnSpPr>
          <p:cNvPr id="11" name="肘形连接符 10"/>
          <p:cNvCxnSpPr/>
          <p:nvPr/>
        </p:nvCxnSpPr>
        <p:spPr>
          <a:xfrm flipV="1">
            <a:off x="7639940" y="2641929"/>
            <a:ext cx="1222049" cy="1118221"/>
          </a:xfrm>
          <a:prstGeom prst="bentConnector3">
            <a:avLst/>
          </a:prstGeom>
          <a:ln w="19050">
            <a:solidFill>
              <a:srgbClr val="FFFF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439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如有多次考试，可点击考试科目左侧“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”，查询每次考试情况</a:t>
            </a: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113" y="1810732"/>
            <a:ext cx="7031843" cy="37906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08DDE20-93D4-4781-B045-C0E08E057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43" y="2099072"/>
            <a:ext cx="2152650" cy="752475"/>
          </a:xfrm>
          <a:prstGeom prst="rect">
            <a:avLst/>
          </a:prstGeom>
        </p:spPr>
      </p:pic>
      <p:cxnSp>
        <p:nvCxnSpPr>
          <p:cNvPr id="9" name="肘形连接符 10">
            <a:extLst>
              <a:ext uri="{FF2B5EF4-FFF2-40B4-BE49-F238E27FC236}">
                <a16:creationId xmlns:a16="http://schemas.microsoft.com/office/drawing/2014/main" id="{A4C6EC73-67EA-4638-8A40-6820E04E6E2B}"/>
              </a:ext>
            </a:extLst>
          </p:cNvPr>
          <p:cNvCxnSpPr>
            <a:cxnSpLocks/>
            <a:stCxn id="3" idx="1"/>
            <a:endCxn id="4" idx="3"/>
          </p:cNvCxnSpPr>
          <p:nvPr/>
        </p:nvCxnSpPr>
        <p:spPr>
          <a:xfrm rot="10800000">
            <a:off x="2664493" y="2475310"/>
            <a:ext cx="1455620" cy="1230724"/>
          </a:xfrm>
          <a:prstGeom prst="bentConnector3">
            <a:avLst>
              <a:gd name="adj1" fmla="val 50000"/>
            </a:avLst>
          </a:prstGeom>
          <a:ln w="19050">
            <a:solidFill>
              <a:srgbClr val="FFFF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69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考生本科目考试照片查看：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89021" y="1880073"/>
            <a:ext cx="49770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入场照片：考生本科目入场考试照片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考试过程抓拍：考生本科目考试中的照片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显示状态：正常、异常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正常：人脸识别检测正常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异常：考生考试时出现低头，侧脸，面部未保持在识别区域内，摄像头故障等原因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造成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人脸识别检测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异常。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考试结束后人工审核异常情况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91" y="1625997"/>
            <a:ext cx="4431002" cy="469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24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考生本科目考试详细信息查看：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72" y="1625997"/>
            <a:ext cx="5550365" cy="477775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70170" y="1838509"/>
            <a:ext cx="49770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考试信息说明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登录时间：考生登录客户端的时间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开始时间：考生本科目开始考试的时间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结束时间：考生本科目结束考试的时间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考试场次：网考的场次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考场名称：考试科目名称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考试状态：未开考，考试中，已交卷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答题情况：已作答题目数量</a:t>
            </a:r>
          </a:p>
        </p:txBody>
      </p:sp>
    </p:spTree>
    <p:extLst>
      <p:ext uri="{BB962C8B-B14F-4D97-AF65-F5344CB8AC3E}">
        <p14:creationId xmlns:p14="http://schemas.microsoft.com/office/powerpoint/2010/main" val="2168291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945" y="1256665"/>
            <a:ext cx="1101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考生数据导出：在考生状态中选择需要导出的数据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例如“全部”，查询数据后，点击导出即可导出所需数据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944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en-US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考试监控操作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53" y="1902996"/>
            <a:ext cx="8247718" cy="44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76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1929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照片替换申请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1930" y="1254125"/>
            <a:ext cx="5628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照片替换申请列表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990840" y="1674495"/>
            <a:ext cx="402399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支持基于批次、院校、申请状态及审核状态联动查询；支持单独查询考生姓名及准考证号；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查询数据范围为批次下该考点的全部数据，包括考前、考中和考后数据；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列表区支持针对单条数据的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申请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，申请后不论是驳回还是通过都支持再次修改后重新提交申请，但单条数据的申请上限是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申请的数据未审核前，支持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取消申请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；一旦审核过后，只能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修改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申请和查看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审核信息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注意：项目管理员在审核界面时，不支持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取消申请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；且审核时，不支持修改申请数据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85" y="1746885"/>
            <a:ext cx="7239635" cy="33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52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1929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照片替换申请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1930" y="1254125"/>
            <a:ext cx="5628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ea"/>
              <a:buNone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照片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替换申请操作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8610" y="4887595"/>
            <a:ext cx="1151636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照片替换申请时默认显示入场时人脸识别无法通过的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原始照片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，替换照片和替换证明照片必须上传，且要符合图片大小及格式，支持上传后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重传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。替换证明照片还应符合手持身份证人像面的要求，否则审核时会被驳回；替换原因为必填，且应符合字符数量要求。三项都符合支持提交。若不符合要求则无法成功提交，会有相应提示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325" y="1674495"/>
            <a:ext cx="3779520" cy="29946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" y="1674495"/>
            <a:ext cx="3761740" cy="2994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6455" y="1673860"/>
            <a:ext cx="3358515" cy="299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1929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照片替换申请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1930" y="1254125"/>
            <a:ext cx="5628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ea"/>
              <a:buNone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照片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放大查看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7820" y="5687695"/>
            <a:ext cx="115163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支持申请时上传图片后的放大查看，照片查看时支持原始照片、替换照片和替换证明的左右切换；同时支持查看审核信息放大查看；支持在审核界面时放大照片查看验证对比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630" y="1856740"/>
            <a:ext cx="3910330" cy="319659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V="1">
            <a:off x="4533900" y="3695065"/>
            <a:ext cx="1155700" cy="12700"/>
          </a:xfrm>
          <a:prstGeom prst="straightConnector1">
            <a:avLst/>
          </a:prstGeom>
          <a:ln w="19050">
            <a:solidFill>
              <a:srgbClr val="FFFF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46" y="1547446"/>
            <a:ext cx="4314336" cy="35058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048" y="1622425"/>
            <a:ext cx="3780952" cy="3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1929" y="308610"/>
            <a:ext cx="6509421" cy="474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照片替换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1930" y="1254125"/>
            <a:ext cx="5628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ea"/>
              <a:buNone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信息查看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34950" y="5991225"/>
            <a:ext cx="1026985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审核信息界面支持查看单条数据的多次审核结果，包括申请信息及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审核通过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审核驳回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的时间、审核人（账号）、审核备注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" y="2234565"/>
            <a:ext cx="3990340" cy="35788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5027" y="1767492"/>
            <a:ext cx="242389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009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审核通过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32072" y="1767492"/>
            <a:ext cx="242389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dirty="0">
                <a:solidFill>
                  <a:srgbClr val="009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审核驳回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070" y="2233930"/>
            <a:ext cx="5372735" cy="357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70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FFFFFF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912</Words>
  <Application>Microsoft Office PowerPoint</Application>
  <PresentationFormat>宽屏</PresentationFormat>
  <Paragraphs>107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李振环</dc:creator>
  <cp:lastModifiedBy>open</cp:lastModifiedBy>
  <cp:revision>2412</cp:revision>
  <cp:lastPrinted>2020-08-10T08:36:46Z</cp:lastPrinted>
  <dcterms:created xsi:type="dcterms:W3CDTF">2020-08-10T08:36:46Z</dcterms:created>
  <dcterms:modified xsi:type="dcterms:W3CDTF">2020-08-25T03:34:46Z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2052-1.5.2.2273</vt:lpwstr>
  </property>
</Properties>
</file>