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0"/>
  </p:notesMasterIdLst>
  <p:sldIdLst>
    <p:sldId id="256" r:id="rId3"/>
    <p:sldId id="482" r:id="rId4"/>
    <p:sldId id="501" r:id="rId5"/>
    <p:sldId id="483" r:id="rId6"/>
    <p:sldId id="484" r:id="rId7"/>
    <p:sldId id="502" r:id="rId8"/>
    <p:sldId id="503" r:id="rId9"/>
    <p:sldId id="508" r:id="rId10"/>
    <p:sldId id="509" r:id="rId11"/>
    <p:sldId id="506" r:id="rId12"/>
    <p:sldId id="495" r:id="rId13"/>
    <p:sldId id="520" r:id="rId14"/>
    <p:sldId id="521" r:id="rId15"/>
    <p:sldId id="496" r:id="rId16"/>
    <p:sldId id="525" r:id="rId17"/>
    <p:sldId id="524" r:id="rId18"/>
    <p:sldId id="522" r:id="rId19"/>
    <p:sldId id="507" r:id="rId20"/>
    <p:sldId id="494" r:id="rId21"/>
    <p:sldId id="510" r:id="rId22"/>
    <p:sldId id="500" r:id="rId23"/>
    <p:sldId id="526" r:id="rId24"/>
    <p:sldId id="493" r:id="rId25"/>
    <p:sldId id="487" r:id="rId26"/>
    <p:sldId id="490" r:id="rId27"/>
    <p:sldId id="491" r:id="rId28"/>
    <p:sldId id="492" r:id="rId29"/>
    <p:sldId id="485" r:id="rId30"/>
    <p:sldId id="486" r:id="rId31"/>
    <p:sldId id="514" r:id="rId32"/>
    <p:sldId id="511" r:id="rId33"/>
    <p:sldId id="512" r:id="rId34"/>
    <p:sldId id="513" r:id="rId35"/>
    <p:sldId id="515" r:id="rId36"/>
    <p:sldId id="489" r:id="rId37"/>
    <p:sldId id="488" r:id="rId38"/>
    <p:sldId id="497" r:id="rId39"/>
    <p:sldId id="498" r:id="rId40"/>
    <p:sldId id="516" r:id="rId41"/>
    <p:sldId id="518" r:id="rId42"/>
    <p:sldId id="519" r:id="rId43"/>
    <p:sldId id="499" r:id="rId44"/>
    <p:sldId id="505" r:id="rId45"/>
    <p:sldId id="527" r:id="rId46"/>
    <p:sldId id="481" r:id="rId47"/>
    <p:sldId id="528" r:id="rId48"/>
    <p:sldId id="517" r:id="rId4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8"/>
    <p:restoredTop sz="94412"/>
  </p:normalViewPr>
  <p:slideViewPr>
    <p:cSldViewPr showGuides="1">
      <p:cViewPr varScale="1">
        <p:scale>
          <a:sx n="76" d="100"/>
          <a:sy n="76" d="100"/>
        </p:scale>
        <p:origin x="-98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3" Type="http://schemas.openxmlformats.org/officeDocument/2006/relationships/tableStyles" Target="tableStyles.xml"/><Relationship Id="rId52" Type="http://schemas.openxmlformats.org/officeDocument/2006/relationships/viewProps" Target="viewProps.xml"/><Relationship Id="rId51" Type="http://schemas.openxmlformats.org/officeDocument/2006/relationships/presProps" Target="presProps.xml"/><Relationship Id="rId5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036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>
                <a:latin typeface="Times New Roman" panose="02020603050405020304" pitchFamily="18" charset="0"/>
              </a:rPr>
            </a:fld>
            <a:endParaRPr lang="en-US" altLang="zh-CN" sz="1200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>
            <a:duotone>
              <a:schemeClr val="bg1"/>
              <a:srgbClr val="FFFFFF"/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4"/>
          <p:cNvSpPr/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968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algn="r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0" name="Rectangle 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4648200" y="1905000"/>
            <a:ext cx="4038600" cy="4114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Char char="•"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>
            <a:duotone>
              <a:schemeClr val="bg1"/>
              <a:srgbClr val="FFFFFF"/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986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86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86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http://scholar.google.com/" TargetMode="Externa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jpeg"/><Relationship Id="rId3" Type="http://schemas.openxmlformats.org/officeDocument/2006/relationships/hyperlink" Target="http://glsj.chinajournal.net.cn/" TargetMode="External"/><Relationship Id="rId2" Type="http://schemas.openxmlformats.org/officeDocument/2006/relationships/image" Target="../media/image2.jpeg"/><Relationship Id="rId1" Type="http://schemas.openxmlformats.org/officeDocument/2006/relationships/hyperlink" Target="http://jjyj.chinajournal.net.cn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http://scholar.google.com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http://scholar.google.com/" TargetMode="Externa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http://scholar.google.com/" TargetMode="Externa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http://scholar.google.com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501458"/>
            <a:ext cx="8101013" cy="3297555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科研方法与研究素养</a:t>
            </a:r>
            <a:br>
              <a:rPr kumimoji="0" lang="zh-CN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zh-CN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范 进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博 士              </a:t>
            </a:r>
            <a:br>
              <a:rPr kumimoji="0" lang="en-US" altLang="zh-CN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安徽电大工商管理省级教学团队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087563"/>
            <a:ext cx="8101013" cy="2016125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我们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拿什么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与别人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竞争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？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071688"/>
            <a:ext cx="8101013" cy="3324225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科研氛围与科研方法是一个“鸡与蛋”的问题，从表面来看，电大目前科研的瓶颈是科研氛围不足，但从深层次来看，是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缺乏科学有效的科研方法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。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altLang="zh-CN" sz="1400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42938" y="1643063"/>
            <a:ext cx="8101013" cy="3286125"/>
          </a:xfrm>
        </p:spPr>
        <p:txBody>
          <a:bodyPr vert="horz" wrap="square" lIns="91440" tIns="45720" rIns="91440" bIns="45720" numCol="1" anchor="b" anchorCtr="1" compatLnSpc="1"/>
          <a:p>
            <a:pPr algn="l" eaLnBrk="1" hangingPunct="1">
              <a:buClrTx/>
              <a:buSzTx/>
              <a:buFontTx/>
            </a:pP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不清楚该研究什么？</a:t>
            </a:r>
            <a:b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b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不清楚能研究什么？</a:t>
            </a:r>
            <a:b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b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不清楚怎么做研究？</a:t>
            </a:r>
            <a:b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b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endParaRPr lang="zh-CN" altLang="en-US" sz="2800" dirty="0">
              <a:effectLst>
                <a:outerShdw blurRad="38100" dist="38100" dir="270000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28688" y="2643188"/>
            <a:ext cx="903288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困惑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6" name="直接箭头连接符 5"/>
          <p:cNvCxnSpPr>
            <a:stCxn id="4" idx="3"/>
          </p:cNvCxnSpPr>
          <p:nvPr/>
        </p:nvCxnSpPr>
        <p:spPr>
          <a:xfrm>
            <a:off x="1857375" y="2928938"/>
            <a:ext cx="914400" cy="9144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1903413" y="2928938"/>
            <a:ext cx="1025525" cy="23813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V="1">
            <a:off x="1857375" y="2000250"/>
            <a:ext cx="1000125" cy="92868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285875"/>
            <a:ext cx="8101013" cy="5262563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、瞄准“三高”看文献，“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高水平杂志、高水平文章、高水平学者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”。从大量的优秀文献中提炼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科学问题、借鉴科学的分析方法、模仿优秀的论文范文。年轻的、有一定英文基础的老师一定要读英文文献。英文文献与中文文献最大的区别在于，前者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更真实、更务实，更专注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科学问题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、论文查找途径：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1"/>
              </a:rPr>
              <a:t>http://scholar.google.com/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，从文献查找文献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0563" y="690563"/>
            <a:ext cx="26987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一、研究什么？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altLang="zh-CN" sz="1400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altLang="zh-CN" sz="1400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8195" name="Picture 2" descr="http://c61.cnki.net/CJFD/big/JJYJ.jpg">
            <a:hlinkClick r:id="rId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1285875"/>
            <a:ext cx="2628900" cy="3733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6" name="Picture 4" descr="http://c61.cnki.net/CJFD/big/GLSJ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813" y="1285875"/>
            <a:ext cx="2628900" cy="3733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altLang="zh-CN" sz="1400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9219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688" y="857250"/>
            <a:ext cx="7469187" cy="52863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5" name="直接连接符 4"/>
          <p:cNvCxnSpPr/>
          <p:nvPr/>
        </p:nvCxnSpPr>
        <p:spPr>
          <a:xfrm>
            <a:off x="2143125" y="2143125"/>
            <a:ext cx="2500313" cy="1588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143125" y="3357563"/>
            <a:ext cx="2500313" cy="1588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786438" y="1855788"/>
            <a:ext cx="35718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786438" y="2141538"/>
            <a:ext cx="35718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285875"/>
            <a:ext cx="8101013" cy="5262563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、瞄准“三高”看文献，“高水平杂志、高水平文章、高水平学者”。从大量的优秀文献中提炼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科学问题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、借鉴科学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的分析方法、模仿优秀的论文范文。年轻的、有一定英文基础的老师一定要读英文文献。英文文献与中文文献最大的区别在于，前者更真实、更务实，更专注科学问题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、论文查找途径：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1"/>
              </a:rPr>
              <a:t>http://scholar.google.com/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，从文献查找文献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0563" y="690563"/>
            <a:ext cx="26987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一、研究什么？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12291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888" y="2643188"/>
            <a:ext cx="8956675" cy="169545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9" name="直接连接符 8"/>
          <p:cNvCxnSpPr/>
          <p:nvPr/>
        </p:nvCxnSpPr>
        <p:spPr>
          <a:xfrm>
            <a:off x="3143250" y="3929063"/>
            <a:ext cx="1933575" cy="4763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715000" y="3000375"/>
            <a:ext cx="3357563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10800000">
            <a:off x="142875" y="3357563"/>
            <a:ext cx="214313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285875"/>
            <a:ext cx="8101013" cy="5262563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、瞄准“三高”看文献，“高水平杂志、高水平文章、高水平学者”。从大量的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优秀文献中提炼科学问题、借鉴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科学的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分析方法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、模仿优秀的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论文范文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。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年轻的、有一定英文基础的老师一定要读英文文献。英文文献与中文文献最大的区别在于，前者更真实、更务实，更专注科学问题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、论文查找途径：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1"/>
              </a:rPr>
              <a:t>http://scholar.google.com/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，从文献查找文献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0563" y="690563"/>
            <a:ext cx="26987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一、研究什么？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14339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" y="357188"/>
            <a:ext cx="6008688" cy="857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1323975"/>
            <a:ext cx="3705225" cy="819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0" y="2209800"/>
            <a:ext cx="3733800" cy="647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2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0713" y="2943225"/>
            <a:ext cx="375285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3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6038" y="3938588"/>
            <a:ext cx="3771900" cy="990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4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7150" y="5014913"/>
            <a:ext cx="3705225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6759575" y="2047875"/>
            <a:ext cx="10985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范例</a:t>
            </a: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algn="r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57347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" y="357188"/>
            <a:ext cx="6008688" cy="857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348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1323975"/>
            <a:ext cx="3705225" cy="819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349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0" y="2209800"/>
            <a:ext cx="3733800" cy="647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350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0713" y="2943225"/>
            <a:ext cx="375285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351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6038" y="3938588"/>
            <a:ext cx="3771900" cy="990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352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7150" y="5014913"/>
            <a:ext cx="3705225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6759575" y="2047875"/>
            <a:ext cx="10985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范例</a:t>
            </a: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7354" name="图片 5735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3213" y="333375"/>
            <a:ext cx="5524500" cy="4495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algn="r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58371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" y="357188"/>
            <a:ext cx="6008688" cy="857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2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1323975"/>
            <a:ext cx="3705225" cy="819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3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0" y="2209800"/>
            <a:ext cx="3733800" cy="647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4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0713" y="2943225"/>
            <a:ext cx="375285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5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6038" y="3938588"/>
            <a:ext cx="3771900" cy="990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6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7150" y="5014913"/>
            <a:ext cx="3705225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6759575" y="2047875"/>
            <a:ext cx="10985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范例</a:t>
            </a: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1536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633413"/>
            <a:ext cx="8072438" cy="912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4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38" y="3119438"/>
            <a:ext cx="4857750" cy="809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5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88" y="4090988"/>
            <a:ext cx="4962525" cy="695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6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0" y="4929188"/>
            <a:ext cx="4914900" cy="866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7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671638"/>
            <a:ext cx="4819650" cy="400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8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2185988"/>
            <a:ext cx="4924425" cy="314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9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1625" y="2638425"/>
            <a:ext cx="4724400" cy="361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7116763" y="2190750"/>
            <a:ext cx="10985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范例</a:t>
            </a: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algn="r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64515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633413"/>
            <a:ext cx="8072438" cy="912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1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38" y="3119438"/>
            <a:ext cx="4857750" cy="809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1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88" y="4090988"/>
            <a:ext cx="4962525" cy="695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1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0" y="4929188"/>
            <a:ext cx="4914900" cy="866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1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671638"/>
            <a:ext cx="4819650" cy="400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2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2185988"/>
            <a:ext cx="4924425" cy="314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2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1625" y="2638425"/>
            <a:ext cx="4724400" cy="361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7116763" y="2190750"/>
            <a:ext cx="10985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范例</a:t>
            </a: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523" name="线形标注 1 64522"/>
          <p:cNvSpPr/>
          <p:nvPr/>
        </p:nvSpPr>
        <p:spPr>
          <a:xfrm>
            <a:off x="3492500" y="188913"/>
            <a:ext cx="2232025" cy="609600"/>
          </a:xfrm>
          <a:prstGeom prst="borderCallout1">
            <a:avLst>
              <a:gd name="adj1" fmla="val 18750"/>
              <a:gd name="adj2" fmla="val -3412"/>
              <a:gd name="adj3" fmla="val 77343"/>
              <a:gd name="adj4" fmla="val -81222"/>
            </a:avLst>
          </a:prstGeom>
          <a:solidFill>
            <a:schemeClr val="accent1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b="1" dirty="0">
                <a:solidFill>
                  <a:srgbClr val="FF3300"/>
                </a:solidFill>
                <a:latin typeface="Tahoma" panose="020B0604030504040204" pitchFamily="34" charset="0"/>
              </a:rPr>
              <a:t>明确，问题感强强调价值、创新性</a:t>
            </a:r>
            <a:endParaRPr lang="zh-CN" altLang="en-US" b="1" dirty="0">
              <a:solidFill>
                <a:srgbClr val="FF3300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algn="r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63491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113" y="188913"/>
            <a:ext cx="7056437" cy="656590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>
            <a:off x="2051050" y="6453188"/>
            <a:ext cx="2500313" cy="1588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algn="r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6144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633413"/>
            <a:ext cx="8072438" cy="912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4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38" y="3119438"/>
            <a:ext cx="4857750" cy="809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5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88" y="4090988"/>
            <a:ext cx="4962525" cy="695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6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0" y="4929188"/>
            <a:ext cx="4914900" cy="866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7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671638"/>
            <a:ext cx="4819650" cy="400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8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2185988"/>
            <a:ext cx="4924425" cy="314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9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1625" y="2638425"/>
            <a:ext cx="4724400" cy="361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7116763" y="2190750"/>
            <a:ext cx="10985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范例</a:t>
            </a: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451" name="线形标注 1 61450"/>
          <p:cNvSpPr/>
          <p:nvPr/>
        </p:nvSpPr>
        <p:spPr>
          <a:xfrm>
            <a:off x="3492500" y="188913"/>
            <a:ext cx="2232025" cy="609600"/>
          </a:xfrm>
          <a:prstGeom prst="borderCallout1">
            <a:avLst>
              <a:gd name="adj1" fmla="val 18750"/>
              <a:gd name="adj2" fmla="val -3412"/>
              <a:gd name="adj3" fmla="val 77343"/>
              <a:gd name="adj4" fmla="val -81222"/>
            </a:avLst>
          </a:prstGeom>
          <a:solidFill>
            <a:schemeClr val="accent1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b="1" dirty="0">
                <a:solidFill>
                  <a:srgbClr val="FF3300"/>
                </a:solidFill>
                <a:latin typeface="Tahoma" panose="020B0604030504040204" pitchFamily="34" charset="0"/>
              </a:rPr>
              <a:t>明确，问题感强强调价值、创新性</a:t>
            </a:r>
            <a:endParaRPr lang="zh-CN" altLang="en-US" b="1" dirty="0">
              <a:solidFill>
                <a:srgbClr val="FF3300"/>
              </a:solidFill>
              <a:latin typeface="Tahoma" panose="020B0604030504040204" pitchFamily="34" charset="0"/>
            </a:endParaRPr>
          </a:p>
        </p:txBody>
      </p:sp>
      <p:sp>
        <p:nvSpPr>
          <p:cNvPr id="61452" name="线形标注 1 61451"/>
          <p:cNvSpPr/>
          <p:nvPr/>
        </p:nvSpPr>
        <p:spPr>
          <a:xfrm>
            <a:off x="4427538" y="2276475"/>
            <a:ext cx="2232025" cy="609600"/>
          </a:xfrm>
          <a:prstGeom prst="borderCallout1">
            <a:avLst>
              <a:gd name="adj1" fmla="val 18750"/>
              <a:gd name="adj2" fmla="val -3412"/>
              <a:gd name="adj3" fmla="val 77343"/>
              <a:gd name="adj4" fmla="val -81222"/>
            </a:avLst>
          </a:prstGeom>
          <a:solidFill>
            <a:schemeClr val="accent1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b="1" dirty="0">
                <a:solidFill>
                  <a:srgbClr val="FF3300"/>
                </a:solidFill>
                <a:latin typeface="Tahoma" panose="020B0604030504040204" pitchFamily="34" charset="0"/>
              </a:rPr>
              <a:t>方法科学、</a:t>
            </a:r>
            <a:endParaRPr lang="zh-CN" altLang="en-US" b="1" dirty="0">
              <a:solidFill>
                <a:srgbClr val="FF3300"/>
              </a:solidFill>
              <a:latin typeface="Tahoma" panose="020B0604030504040204" pitchFamily="34" charset="0"/>
            </a:endParaRPr>
          </a:p>
          <a:p>
            <a:pPr algn="ctr"/>
            <a:r>
              <a:rPr lang="zh-CN" altLang="en-US" b="1" dirty="0">
                <a:solidFill>
                  <a:srgbClr val="FF3300"/>
                </a:solidFill>
                <a:latin typeface="Tahoma" panose="020B0604030504040204" pitchFamily="34" charset="0"/>
              </a:rPr>
              <a:t>数据翔实，创新性</a:t>
            </a:r>
            <a:endParaRPr lang="zh-CN" altLang="en-US" b="1" dirty="0">
              <a:solidFill>
                <a:srgbClr val="FF3300"/>
              </a:solidFill>
              <a:latin typeface="Tahoma" panose="020B0604030504040204" pitchFamily="34" charset="0"/>
            </a:endParaRPr>
          </a:p>
        </p:txBody>
      </p:sp>
      <p:sp>
        <p:nvSpPr>
          <p:cNvPr id="61453" name="线形标注 1 61452"/>
          <p:cNvSpPr/>
          <p:nvPr/>
        </p:nvSpPr>
        <p:spPr>
          <a:xfrm>
            <a:off x="3924300" y="1412875"/>
            <a:ext cx="2232025" cy="609600"/>
          </a:xfrm>
          <a:prstGeom prst="borderCallout1">
            <a:avLst>
              <a:gd name="adj1" fmla="val 18750"/>
              <a:gd name="adj2" fmla="val -3412"/>
              <a:gd name="adj3" fmla="val 114583"/>
              <a:gd name="adj4" fmla="val -89972"/>
            </a:avLst>
          </a:prstGeom>
          <a:solidFill>
            <a:schemeClr val="accent1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b="1" dirty="0">
                <a:solidFill>
                  <a:srgbClr val="FF3300"/>
                </a:solidFill>
                <a:latin typeface="Tahoma" panose="020B0604030504040204" pitchFamily="34" charset="0"/>
              </a:rPr>
              <a:t>研究基础扎实</a:t>
            </a:r>
            <a:endParaRPr lang="zh-CN" altLang="en-US" b="1" dirty="0">
              <a:solidFill>
                <a:srgbClr val="FF3300"/>
              </a:solidFill>
              <a:latin typeface="Tahoma" panose="020B0604030504040204" pitchFamily="34" charset="0"/>
            </a:endParaRPr>
          </a:p>
        </p:txBody>
      </p:sp>
      <p:sp>
        <p:nvSpPr>
          <p:cNvPr id="61454" name="线形标注 1 61453"/>
          <p:cNvSpPr/>
          <p:nvPr/>
        </p:nvSpPr>
        <p:spPr>
          <a:xfrm>
            <a:off x="6572250" y="3055938"/>
            <a:ext cx="2232025" cy="609600"/>
          </a:xfrm>
          <a:prstGeom prst="borderCallout1">
            <a:avLst>
              <a:gd name="adj1" fmla="val 18750"/>
              <a:gd name="adj2" fmla="val -3412"/>
              <a:gd name="adj3" fmla="val 54690"/>
              <a:gd name="adj4" fmla="val -150782"/>
            </a:avLst>
          </a:prstGeom>
          <a:solidFill>
            <a:schemeClr val="accent1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b="1" dirty="0">
                <a:solidFill>
                  <a:srgbClr val="FF3300"/>
                </a:solidFill>
                <a:latin typeface="Tahoma" panose="020B0604030504040204" pitchFamily="34" charset="0"/>
              </a:rPr>
              <a:t>结果强调高度，能够拔高</a:t>
            </a:r>
            <a:endParaRPr lang="zh-CN" altLang="en-US" b="1" dirty="0">
              <a:solidFill>
                <a:srgbClr val="FF3300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285875"/>
            <a:ext cx="8101013" cy="5262563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、瞄准“三高”看文献，“高水平杂志、高水平文章、高水平学者”。从大量的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优秀文献中提炼科学问题、借鉴科学的分析方法、模仿优秀的论文范文。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年轻的、有一定英文基础的老师一定要读英文文献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。英文文献与中文文献最大的区别在于，前者更真实、更务实，更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专注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科学问题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、论文查找途径：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1"/>
              </a:rPr>
              <a:t>http://scholar.google.com/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，从文献查找文献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0563" y="690563"/>
            <a:ext cx="26987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一、研究什么？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17411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938" y="3717925"/>
            <a:ext cx="4214812" cy="2782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2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8" y="317500"/>
            <a:ext cx="8358187" cy="584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3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8" y="889000"/>
            <a:ext cx="8358187" cy="239712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3" name="直接连接符 12"/>
          <p:cNvCxnSpPr/>
          <p:nvPr/>
        </p:nvCxnSpPr>
        <p:spPr>
          <a:xfrm>
            <a:off x="6286500" y="498475"/>
            <a:ext cx="2428875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71500" y="1643063"/>
            <a:ext cx="5572125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71500" y="2357438"/>
            <a:ext cx="6286500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929188" y="3929063"/>
            <a:ext cx="3357563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4857750" y="5572125"/>
            <a:ext cx="3286125" cy="7143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98450" y="4429125"/>
            <a:ext cx="341630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中英文结论撰写比较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4" name="直接箭头连接符 13"/>
          <p:cNvCxnSpPr>
            <a:stCxn id="11" idx="0"/>
          </p:cNvCxnSpPr>
          <p:nvPr/>
        </p:nvCxnSpPr>
        <p:spPr>
          <a:xfrm rot="5400000" flipH="1" flipV="1">
            <a:off x="1860550" y="3503613"/>
            <a:ext cx="1071563" cy="779463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>
            <a:off x="3571875" y="4714875"/>
            <a:ext cx="500063" cy="158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285875"/>
            <a:ext cx="8101013" cy="5262563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、瞄准“三高”看文献，“高水平杂志、高水平文章、高水平学者”。从大量的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优秀文献中提炼科学问题、借鉴科学的分析方法、模仿优秀的论文范文。年轻的、有一定英文基础的老师一定要读英文文献。英文文献与中文文献最大的区别在于，前者更真实、更务实，更专注科学问题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、论文查找途径：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1"/>
              </a:rPr>
              <a:t>http://scholar.google.com/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，从文献查找文献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0563" y="690563"/>
            <a:ext cx="26987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一、研究什么？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8450" y="2833688"/>
            <a:ext cx="197961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被引用次数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2286000" y="3071813"/>
            <a:ext cx="500063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61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8938" y="785813"/>
            <a:ext cx="5905500" cy="483870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1" name="直接箭头连接符 10"/>
          <p:cNvCxnSpPr/>
          <p:nvPr/>
        </p:nvCxnSpPr>
        <p:spPr>
          <a:xfrm rot="16200000" flipH="1">
            <a:off x="1607344" y="4036219"/>
            <a:ext cx="1928813" cy="7143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rot="16200000" flipH="1">
            <a:off x="2214563" y="3357563"/>
            <a:ext cx="857250" cy="7143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358900"/>
            <a:ext cx="8101013" cy="5222875"/>
          </a:xfrm>
        </p:spPr>
        <p:txBody>
          <a:bodyPr vert="horz" wrap="square" lIns="91440" tIns="45720" rIns="91440" bIns="45720" numCol="1" anchor="b" anchorCtr="1" compatLnSpc="1">
            <a:spAutoFit/>
          </a:bodyPr>
          <a:p>
            <a:pPr algn="l" eaLnBrk="1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</a:pPr>
            <a: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3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、文献阅读贵在</a:t>
            </a:r>
            <a:r>
              <a:rPr lang="zh-CN" altLang="en-US" sz="28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坚持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，每天给自己腾出一个时间，做到</a:t>
            </a:r>
            <a:r>
              <a:rPr lang="zh-CN" altLang="en-US" sz="28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日有所进</a:t>
            </a:r>
            <a:b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4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、做好文献的读书笔记，</a:t>
            </a:r>
            <a:r>
              <a:rPr lang="zh-CN" altLang="en-US" sz="28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多积累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，形成</a:t>
            </a:r>
            <a:r>
              <a:rPr lang="zh-CN" altLang="en-US" sz="28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知识块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，通过知识块的拼接形成文章</a:t>
            </a:r>
            <a:b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5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、精读与泛读相结合，好的文献一定要精读，研究前期以泛读为主，后期以精读为主；精读强调研究方法和思路的提炼、学习，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泛读关心题目、摘要、标题和结论</a:t>
            </a:r>
            <a:endParaRPr lang="zh-CN" altLang="en-US" sz="2800" dirty="0">
              <a:solidFill>
                <a:schemeClr val="tx1"/>
              </a:solidFill>
              <a:effectLst>
                <a:outerShdw blurRad="38100" dist="38100" dir="270000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灯片编号占位符 1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algn="r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21507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7313" y="1214438"/>
            <a:ext cx="6753225" cy="4657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58900"/>
            <a:ext cx="8101013" cy="5222875"/>
          </a:xfrm>
        </p:spPr>
        <p:txBody>
          <a:bodyPr vert="horz" wrap="square" lIns="91440" tIns="45720" rIns="91440" bIns="45720" numCol="1" anchor="b" anchorCtr="1" compatLnSpc="1">
            <a:spAutoFit/>
          </a:bodyPr>
          <a:p>
            <a:pPr algn="l" eaLnBrk="1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</a:pPr>
            <a: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3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、文献阅读贵在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坚持，每天给自己腾出一个时间，做到日有所进</a:t>
            </a:r>
            <a:br>
              <a:rPr lang="en-US" altLang="zh-CN" sz="280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altLang="zh-CN" sz="280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4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、做好文献的读书笔记，多积累，形成知识块，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通过知识块的拼接形成文章</a:t>
            </a:r>
            <a:b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5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、精读与泛读相结合，好的文献一定要精读，研究前期以泛读为主，后期以精读为主；精读强调研究方法和思路的提炼、学习，泛读关心</a:t>
            </a:r>
            <a:r>
              <a:rPr lang="zh-CN" altLang="en-US" sz="28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题目、摘要、标题和结论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633413"/>
            <a:ext cx="8101013" cy="4581525"/>
          </a:xfrm>
        </p:spPr>
        <p:txBody>
          <a:bodyPr vert="horz" wrap="square" lIns="91440" tIns="45720" rIns="91440" bIns="45720" numCol="1" anchor="b" anchorCtr="1" compatLnSpc="1">
            <a:spAutoFit/>
          </a:bodyPr>
          <a:p>
            <a:pPr algn="l" eaLnBrk="1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</a:pP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研究轨迹：</a:t>
            </a:r>
            <a:b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（</a:t>
            </a:r>
            <a: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1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）参加国家社科基金重大项目第三、四子课题研究，阅读大量关于生态足迹、水足迹、碳足迹方面的英文文献</a:t>
            </a:r>
            <a:b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（</a:t>
            </a:r>
            <a: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）基于消费角度研究环境问题，构建碳排放投入产出模型</a:t>
            </a:r>
            <a:b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endParaRPr lang="zh-CN" altLang="en-US" sz="2800" dirty="0">
              <a:effectLst>
                <a:outerShdw blurRad="38100" dist="38100" dir="270000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598488"/>
            <a:ext cx="8101013" cy="5908675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（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）嵌入式碳足迹空间分异分析、嵌入式碳足迹演化分析（宏观研究、计量经济学模型）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（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）直接碳足迹与城市形态的关系（中观研究、计量经济学模型）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（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）中国中产阶级生活方式与能源消耗（微观研究、问卷实证研究）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整体趋势：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从宏观转向微观，研究的点越来越小，研究的问题越来越具体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。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598488"/>
            <a:ext cx="8101013" cy="4616450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项目参与：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（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）起草申报书，教育部人文社科面上项目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《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生活方式转型与环境技术创新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》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（成功申报）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（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）起草申报书，国家自然基金面上项目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《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基于消费行为的碳足迹测定及演化机理研究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》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（待批复）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（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）起草、参编宣城市“十二五”规划、利辛县“十二五”规划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571625"/>
            <a:ext cx="8101013" cy="4581525"/>
          </a:xfrm>
        </p:spPr>
        <p:txBody>
          <a:bodyPr vert="horz" wrap="square" lIns="91440" tIns="45720" rIns="91440" bIns="45720" numCol="1" anchor="b" anchorCtr="1" compatLnSpc="1">
            <a:spAutoFit/>
          </a:bodyPr>
          <a:p>
            <a:pPr algn="l" eaLnBrk="1" hangingPunct="1">
              <a:lnSpc>
                <a:spcPct val="150000"/>
              </a:lnSpc>
              <a:buClrTx/>
              <a:buSzTx/>
              <a:buFontTx/>
            </a:pPr>
            <a: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1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、发掘自己的研究</a:t>
            </a:r>
            <a:r>
              <a:rPr lang="zh-CN" altLang="en-US" sz="28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专长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，是擅长定量还是定性，是演绎推理还是归纳总结</a:t>
            </a:r>
            <a:b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altLang="zh-CN" sz="280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、找好研究</a:t>
            </a:r>
            <a:r>
              <a:rPr lang="zh-CN" altLang="en-US" sz="28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发力点</a:t>
            </a:r>
            <a:r>
              <a:rPr lang="zh-CN" altLang="en-US" sz="2800" dirty="0"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，先切一口，钻进去，再跳出来。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博士论文是一个很好的介入点</a:t>
            </a:r>
            <a:br>
              <a:rPr lang="en-US" altLang="zh-CN" sz="280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altLang="zh-CN" sz="280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、先大尺度，再小尺度</a:t>
            </a:r>
            <a:br>
              <a:rPr lang="en-US" altLang="zh-CN" sz="280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altLang="zh-CN" sz="280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4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、最终目标是在某个领域建立自己的理论体系和研究框架</a:t>
            </a:r>
            <a:endParaRPr lang="zh-CN" altLang="en-US" sz="2800" dirty="0">
              <a:solidFill>
                <a:schemeClr val="tx1"/>
              </a:solidFill>
              <a:effectLst>
                <a:outerShdw blurRad="38100" dist="38100" dir="270000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43188" y="976313"/>
            <a:ext cx="41338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二、如何确定研究方向？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536700"/>
            <a:ext cx="8101013" cy="4616450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科研关键词：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低碳经济、环境技术创新、城市形态、城市密度、低碳生活方式、生活方式转型、公众参与、杰文斯悖论、波特假说、绿色就业、碳配额、碳税、碳补偿、碳汇、碳排放投入产出模型、多区域投入产出模型、产品碳足迹生命周期模型、自组织映射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……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536700"/>
            <a:ext cx="8101013" cy="4616450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、发掘自己的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研究专长，是定量还是定性，是演绎推理还是归纳总结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、找好研究发力点，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先切一口，钻进去，再跳出来。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博士论文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是一个很好的介入点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、先大尺度，再小尺度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、最终目标是在某个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领域建立自己的理论体系和研究框架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43188" y="976313"/>
            <a:ext cx="41338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二、如何确定研究方向？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28675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688" y="1214438"/>
            <a:ext cx="7429500" cy="35448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29699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875" y="285750"/>
            <a:ext cx="4262438" cy="5429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0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3" y="357188"/>
            <a:ext cx="4314825" cy="2943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3072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313" y="214313"/>
            <a:ext cx="4429125" cy="4799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3" y="1571625"/>
            <a:ext cx="3978275" cy="442912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" name="直接连接符 5"/>
          <p:cNvCxnSpPr/>
          <p:nvPr/>
        </p:nvCxnSpPr>
        <p:spPr>
          <a:xfrm>
            <a:off x="4929188" y="5643563"/>
            <a:ext cx="214313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536700"/>
            <a:ext cx="8101013" cy="4616450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、发掘自己的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研究专长，是定量还是定性，是演绎推理还是归纳总结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、找好研究发力点，先切一口，钻进去，再跳出来。博士论文是一个很好的介入点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、先大尺度，再小尺度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、最终目标是在某个领域建立自己的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理论体系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和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研究框架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43188" y="976313"/>
            <a:ext cx="41338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二、如何确定研究方向？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536700"/>
            <a:ext cx="8101013" cy="2678113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“三多”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：多看、多记、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多讨论；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志趣、方向相似的可以形成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研究小分队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、一篇论文研究的问题不要过大，问题要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凝练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，论述要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紧凑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57563" y="762000"/>
            <a:ext cx="26987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三、怎么研究？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536700"/>
            <a:ext cx="8101013" cy="4616450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、定量研究方法掌握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一套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足矣，要用熟、用精，形成自己独特的东西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、语言要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干练、平实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，语义要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明确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，少用连词、转折词，层次要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清晰；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好文章是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改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出来的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、大气与小气相结合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6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、制定研究计划，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约束自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己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34819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7188" y="214313"/>
            <a:ext cx="8505825" cy="3686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0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650" y="4071938"/>
            <a:ext cx="4467225" cy="266382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8" name="直接连接符 7"/>
          <p:cNvCxnSpPr/>
          <p:nvPr/>
        </p:nvCxnSpPr>
        <p:spPr>
          <a:xfrm>
            <a:off x="2071688" y="571500"/>
            <a:ext cx="1500188" cy="1588"/>
          </a:xfrm>
          <a:prstGeom prst="line">
            <a:avLst/>
          </a:prstGeom>
          <a:ln w="317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500063" y="1285875"/>
            <a:ext cx="3786188" cy="71438"/>
          </a:xfrm>
          <a:prstGeom prst="line">
            <a:avLst/>
          </a:prstGeom>
          <a:ln w="317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286000" y="2357438"/>
            <a:ext cx="4357688" cy="1588"/>
          </a:xfrm>
          <a:prstGeom prst="line">
            <a:avLst/>
          </a:prstGeom>
          <a:ln w="317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929438" y="2357438"/>
            <a:ext cx="1785938" cy="1588"/>
          </a:xfrm>
          <a:prstGeom prst="line">
            <a:avLst/>
          </a:prstGeom>
          <a:ln w="317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00063" y="2714625"/>
            <a:ext cx="1643063" cy="1588"/>
          </a:xfrm>
          <a:prstGeom prst="line">
            <a:avLst/>
          </a:prstGeom>
          <a:ln w="317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214938" y="3143250"/>
            <a:ext cx="1428750" cy="1588"/>
          </a:xfrm>
          <a:prstGeom prst="line">
            <a:avLst/>
          </a:prstGeom>
          <a:ln w="317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7" name="矩形 21"/>
          <p:cNvSpPr/>
          <p:nvPr/>
        </p:nvSpPr>
        <p:spPr>
          <a:xfrm>
            <a:off x="584200" y="273050"/>
            <a:ext cx="487363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ahoma" panose="020B0604030504040204" pitchFamily="34" charset="0"/>
              </a:rPr>
              <a:t>① </a:t>
            </a:r>
            <a:endParaRPr lang="zh-CN" altLang="en-US" b="1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34828" name="矩形 22"/>
          <p:cNvSpPr/>
          <p:nvPr/>
        </p:nvSpPr>
        <p:spPr>
          <a:xfrm>
            <a:off x="2000250" y="2000250"/>
            <a:ext cx="41592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ahoma" panose="020B0604030504040204" pitchFamily="34" charset="0"/>
              </a:rPr>
              <a:t>③</a:t>
            </a:r>
            <a:endParaRPr lang="zh-CN" altLang="en-US" b="1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34829" name="矩形 24"/>
          <p:cNvSpPr/>
          <p:nvPr/>
        </p:nvSpPr>
        <p:spPr>
          <a:xfrm>
            <a:off x="512763" y="773113"/>
            <a:ext cx="415925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ahoma" panose="020B0604030504040204" pitchFamily="34" charset="0"/>
              </a:rPr>
              <a:t>②</a:t>
            </a:r>
            <a:endParaRPr lang="zh-CN" altLang="en-US" b="1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34830" name="矩形 25"/>
          <p:cNvSpPr/>
          <p:nvPr/>
        </p:nvSpPr>
        <p:spPr>
          <a:xfrm>
            <a:off x="6572250" y="2000250"/>
            <a:ext cx="41592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ahoma" panose="020B0604030504040204" pitchFamily="34" charset="0"/>
              </a:rPr>
              <a:t>④</a:t>
            </a:r>
            <a:endParaRPr lang="zh-CN" altLang="en-US" b="1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34831" name="矩形 26"/>
          <p:cNvSpPr/>
          <p:nvPr/>
        </p:nvSpPr>
        <p:spPr>
          <a:xfrm>
            <a:off x="4941888" y="2714625"/>
            <a:ext cx="41592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ahoma" panose="020B0604030504040204" pitchFamily="34" charset="0"/>
              </a:rPr>
              <a:t>⑤</a:t>
            </a:r>
            <a:endParaRPr lang="zh-CN" altLang="en-US" b="1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35843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625" y="1785938"/>
            <a:ext cx="8334375" cy="313690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9" name="直接连接符 8"/>
          <p:cNvCxnSpPr/>
          <p:nvPr/>
        </p:nvCxnSpPr>
        <p:spPr>
          <a:xfrm>
            <a:off x="7643813" y="2857500"/>
            <a:ext cx="1071563" cy="1588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线形标注 2 12"/>
          <p:cNvSpPr/>
          <p:nvPr/>
        </p:nvSpPr>
        <p:spPr bwMode="auto">
          <a:xfrm>
            <a:off x="2143125" y="857250"/>
            <a:ext cx="822325" cy="646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57426"/>
              <a:gd name="adj6" fmla="val -84640"/>
            </a:avLst>
          </a:prstGeom>
          <a:solidFill>
            <a:schemeClr val="accent1"/>
          </a:solidFill>
          <a:ln w="57150" cap="sq">
            <a:solidFill>
              <a:schemeClr val="accent6">
                <a:lumMod val="60000"/>
                <a:lumOff val="40000"/>
              </a:schemeClr>
            </a:solidFill>
            <a:round/>
            <a:headEnd type="none" w="sm" len="sm"/>
            <a:tailEnd type="triangle" w="sm" len="sm"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研究背景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线形标注 2 13"/>
          <p:cNvSpPr/>
          <p:nvPr/>
        </p:nvSpPr>
        <p:spPr bwMode="auto">
          <a:xfrm>
            <a:off x="7786688" y="1000125"/>
            <a:ext cx="822325" cy="646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4327"/>
              <a:gd name="adj6" fmla="val -19543"/>
            </a:avLst>
          </a:prstGeom>
          <a:solidFill>
            <a:schemeClr val="accent1"/>
          </a:solidFill>
          <a:ln w="57150" cap="sq">
            <a:solidFill>
              <a:schemeClr val="accent6">
                <a:lumMod val="60000"/>
                <a:lumOff val="40000"/>
              </a:schemeClr>
            </a:solidFill>
            <a:round/>
            <a:headEnd type="none" w="sm" len="sm"/>
            <a:tailEnd type="triangle" w="sm" len="sm"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研究问题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线形标注 2 14"/>
          <p:cNvSpPr/>
          <p:nvPr/>
        </p:nvSpPr>
        <p:spPr bwMode="auto">
          <a:xfrm>
            <a:off x="3606800" y="1143000"/>
            <a:ext cx="822325" cy="646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21263"/>
              <a:gd name="adj6" fmla="val -168724"/>
            </a:avLst>
          </a:prstGeom>
          <a:solidFill>
            <a:schemeClr val="accent1"/>
          </a:solidFill>
          <a:ln w="57150" cap="sq">
            <a:solidFill>
              <a:schemeClr val="accent6">
                <a:lumMod val="60000"/>
                <a:lumOff val="40000"/>
              </a:schemeClr>
            </a:solidFill>
            <a:round/>
            <a:headEnd type="none" w="sm" len="sm"/>
            <a:tailEnd type="triangle" w="sm" len="sm"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研究方法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线形标注 2 15"/>
          <p:cNvSpPr/>
          <p:nvPr/>
        </p:nvSpPr>
        <p:spPr bwMode="auto">
          <a:xfrm>
            <a:off x="5178425" y="5283200"/>
            <a:ext cx="822325" cy="646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80871"/>
              <a:gd name="adj6" fmla="val -431826"/>
            </a:avLst>
          </a:prstGeom>
          <a:solidFill>
            <a:schemeClr val="accent1"/>
          </a:solidFill>
          <a:ln w="57150" cap="sq">
            <a:solidFill>
              <a:schemeClr val="accent6">
                <a:lumMod val="60000"/>
                <a:lumOff val="40000"/>
              </a:schemeClr>
            </a:solidFill>
            <a:round/>
            <a:headEnd type="none" w="sm" len="sm"/>
            <a:tailEnd type="triangle" w="sm" len="sm"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研究结论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071563" y="3500438"/>
            <a:ext cx="1071563" cy="1588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571625" y="3286125"/>
            <a:ext cx="1071563" cy="1588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5400000">
            <a:off x="6464300" y="2749550"/>
            <a:ext cx="214313" cy="1588"/>
          </a:xfrm>
          <a:prstGeom prst="line">
            <a:avLst/>
          </a:prstGeom>
          <a:ln w="508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>
            <a:off x="892175" y="3392488"/>
            <a:ext cx="214313" cy="1588"/>
          </a:xfrm>
          <a:prstGeom prst="line">
            <a:avLst/>
          </a:prstGeom>
          <a:ln w="508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>
            <a:off x="1322388" y="3178175"/>
            <a:ext cx="214313" cy="1588"/>
          </a:xfrm>
          <a:prstGeom prst="line">
            <a:avLst/>
          </a:prstGeom>
          <a:ln w="508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rot="10800000">
            <a:off x="6357938" y="2855913"/>
            <a:ext cx="214313" cy="158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10800000">
            <a:off x="785813" y="3500438"/>
            <a:ext cx="214313" cy="158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rot="10800000">
            <a:off x="1214438" y="3284538"/>
            <a:ext cx="214313" cy="158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536700"/>
            <a:ext cx="8101013" cy="4616450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、定量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研究方法掌握一套足矣，要用熟、用精，形成自己独特的东西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、语言要干练、平实，语义要明确，少用连词、转折词，层次要清晰；好文章是改出来的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大气与小气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相结合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6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、制定研究计划，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约束自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己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37891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8038" y="2214563"/>
            <a:ext cx="7764462" cy="23145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" name="直接连接符 5"/>
          <p:cNvCxnSpPr/>
          <p:nvPr/>
        </p:nvCxnSpPr>
        <p:spPr>
          <a:xfrm>
            <a:off x="2214563" y="2571750"/>
            <a:ext cx="3643313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857625" y="3214688"/>
            <a:ext cx="321468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357938" y="3570288"/>
            <a:ext cx="1357313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143750" y="3214688"/>
            <a:ext cx="1357313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536700"/>
            <a:ext cx="8101013" cy="4616450"/>
          </a:xfrm>
        </p:spPr>
        <p:txBody>
          <a:bodyPr vert="horz" wrap="square" lIns="91440" tIns="45720" rIns="91440" bIns="45720" numCol="1" anchor="b" anchorCtr="1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、定量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研究方法掌握一套足矣，要用熟、用精，形成自己独特的东西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、语言要干练、平实，语义要明确，少用连词、转折词，层次要清晰；好文章是改出来的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、大气与小气相结合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6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、制定研究计划，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约束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自己</a:t>
            </a:r>
            <a:b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2500313" y="762000"/>
            <a:ext cx="41338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四、如何提升研究素养？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 rot="5400000">
            <a:off x="325438" y="2428875"/>
            <a:ext cx="2857500" cy="1571625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rot="16200000" flipH="1">
            <a:off x="1968500" y="2357438"/>
            <a:ext cx="2857500" cy="17145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rot="10800000">
            <a:off x="968375" y="4643438"/>
            <a:ext cx="3286125" cy="15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070100" y="2643188"/>
            <a:ext cx="969963" cy="15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682750" y="3357563"/>
            <a:ext cx="1785938" cy="15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325563" y="4071938"/>
            <a:ext cx="2571750" cy="15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3" name="矩形 16"/>
          <p:cNvSpPr>
            <a:spLocks noChangeArrowheads="1"/>
          </p:cNvSpPr>
          <p:nvPr/>
        </p:nvSpPr>
        <p:spPr bwMode="auto">
          <a:xfrm>
            <a:off x="2111375" y="2173288"/>
            <a:ext cx="903288" cy="522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贡献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anose="020B0604030504040204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36775" y="4097338"/>
            <a:ext cx="903288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求真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36775" y="3440113"/>
            <a:ext cx="903288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务实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36775" y="2833688"/>
            <a:ext cx="903288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严谨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灯片编号占位符 1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76925" y="4171950"/>
            <a:ext cx="300513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基础、研究问题的科学性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68938" y="3529013"/>
            <a:ext cx="3675063" cy="400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价值观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、</a:t>
            </a: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研究问题的现实性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65713" y="2886075"/>
            <a:ext cx="377507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态度、研究方法、思路的科学性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710113" y="2243138"/>
            <a:ext cx="35179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目标，对理论和实践的贡献性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6" name="直接箭头连接符 25"/>
          <p:cNvCxnSpPr/>
          <p:nvPr/>
        </p:nvCxnSpPr>
        <p:spPr>
          <a:xfrm>
            <a:off x="2968625" y="2428875"/>
            <a:ext cx="17145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>
            <a:off x="3325813" y="3070225"/>
            <a:ext cx="17145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4137025" y="4357688"/>
            <a:ext cx="17145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>
            <a:off x="3754438" y="3713163"/>
            <a:ext cx="17145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40963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8750" y="1928813"/>
            <a:ext cx="6581775" cy="2500312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5" name="直接连接符 4"/>
          <p:cNvCxnSpPr/>
          <p:nvPr/>
        </p:nvCxnSpPr>
        <p:spPr>
          <a:xfrm>
            <a:off x="6215063" y="2643188"/>
            <a:ext cx="178593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428750" y="3000375"/>
            <a:ext cx="657225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428750" y="3357563"/>
            <a:ext cx="657225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428750" y="3714750"/>
            <a:ext cx="657225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428750" y="4071938"/>
            <a:ext cx="657225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10800000">
            <a:off x="1500188" y="4427538"/>
            <a:ext cx="5072063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2500313" y="762000"/>
            <a:ext cx="41338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四、如何提升研究素养？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 rot="5400000">
            <a:off x="325438" y="2428875"/>
            <a:ext cx="2857500" cy="1571625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rot="16200000" flipH="1">
            <a:off x="1968500" y="2357438"/>
            <a:ext cx="2857500" cy="17145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rot="10800000">
            <a:off x="968375" y="4643438"/>
            <a:ext cx="3286125" cy="15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070100" y="2643188"/>
            <a:ext cx="969963" cy="15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682750" y="3357563"/>
            <a:ext cx="1785938" cy="15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325563" y="4071938"/>
            <a:ext cx="2571750" cy="15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3" name="矩形 16"/>
          <p:cNvSpPr>
            <a:spLocks noChangeArrowheads="1"/>
          </p:cNvSpPr>
          <p:nvPr/>
        </p:nvSpPr>
        <p:spPr bwMode="auto">
          <a:xfrm>
            <a:off x="2111375" y="2173288"/>
            <a:ext cx="903288" cy="522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贡献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anose="020B0604030504040204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36775" y="4097338"/>
            <a:ext cx="903288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求真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36775" y="3440113"/>
            <a:ext cx="903288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务实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36775" y="2833688"/>
            <a:ext cx="903288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严谨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灯片编号占位符 1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algn="r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76925" y="4171950"/>
            <a:ext cx="300513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基础、研究问题的科学性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68938" y="3529013"/>
            <a:ext cx="3675063" cy="400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价值观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、</a:t>
            </a: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研究问题的现实性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65713" y="2886075"/>
            <a:ext cx="377507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态度、研究方法、思路的科学性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710113" y="2243138"/>
            <a:ext cx="35179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/>
                <a:ea typeface="宋体" panose="02010600030101010101" pitchFamily="2" charset="-122"/>
                <a:cs typeface="+mj-cs"/>
              </a:rPr>
              <a:t>目标，对理论和实践的贡献性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6" name="直接箭头连接符 25"/>
          <p:cNvCxnSpPr/>
          <p:nvPr/>
        </p:nvCxnSpPr>
        <p:spPr>
          <a:xfrm>
            <a:off x="2968625" y="2428875"/>
            <a:ext cx="17145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>
            <a:off x="3325813" y="3070225"/>
            <a:ext cx="17145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4137025" y="4357688"/>
            <a:ext cx="17145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>
            <a:off x="3754438" y="3713163"/>
            <a:ext cx="17145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0825" y="2382838"/>
            <a:ext cx="8893175" cy="2046288"/>
          </a:xfrm>
          <a:prstGeom prst="rect">
            <a:avLst/>
          </a:prstGeom>
        </p:spPr>
        <p:txBody>
          <a:bodyPr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zh-CN" altLang="en-US" sz="54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行楷" pitchFamily="2" charset="-122"/>
                <a:ea typeface="华文行楷" pitchFamily="2" charset="-122"/>
              </a:rPr>
              <a:t>赠“勤</a:t>
            </a:r>
            <a:r>
              <a:rPr lang="en-US" altLang="zh-CN" sz="540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行楷" pitchFamily="2" charset="-122"/>
                <a:ea typeface="华文行楷" pitchFamily="2" charset="-122"/>
              </a:rPr>
              <a:t>.</a:t>
            </a:r>
            <a:r>
              <a:rPr lang="zh-CN" altLang="en-US" sz="54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行楷" pitchFamily="2" charset="-122"/>
                <a:ea typeface="华文行楷" pitchFamily="2" charset="-122"/>
              </a:rPr>
              <a:t>学</a:t>
            </a:r>
            <a:r>
              <a:rPr lang="en-US" altLang="zh-CN" sz="540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行楷" pitchFamily="2" charset="-122"/>
                <a:ea typeface="华文行楷" pitchFamily="2" charset="-122"/>
              </a:rPr>
              <a:t>.</a:t>
            </a:r>
            <a:r>
              <a:rPr lang="zh-CN" altLang="en-US" sz="54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行楷" pitchFamily="2" charset="-122"/>
                <a:ea typeface="华文行楷" pitchFamily="2" charset="-122"/>
              </a:rPr>
              <a:t>悟”，以作共勉！</a:t>
            </a:r>
            <a:endParaRPr lang="zh-CN" altLang="en-US" sz="5400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华文行楷" pitchFamily="2" charset="-122"/>
              <a:ea typeface="华文行楷" pitchFamily="2" charset="-122"/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120000"/>
            </a:pPr>
            <a:endParaRPr lang="en-US" altLang="zh-CN" sz="540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algn="r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0825" y="2382838"/>
            <a:ext cx="8893175" cy="2046288"/>
          </a:xfrm>
          <a:prstGeom prst="rect">
            <a:avLst/>
          </a:prstGeom>
        </p:spPr>
        <p:txBody>
          <a:bodyPr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zh-CN" altLang="en-US" sz="54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行楷" pitchFamily="2" charset="-122"/>
                <a:ea typeface="华文行楷" pitchFamily="2" charset="-122"/>
              </a:rPr>
              <a:t>电大的科研离不开</a:t>
            </a:r>
            <a:endParaRPr lang="zh-CN" altLang="en-US" sz="5400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华文行楷" pitchFamily="2" charset="-122"/>
              <a:ea typeface="华文行楷" pitchFamily="2" charset="-122"/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zh-CN" altLang="en-US" sz="54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行楷" pitchFamily="2" charset="-122"/>
                <a:ea typeface="华文行楷" pitchFamily="2" charset="-122"/>
              </a:rPr>
              <a:t>“你、我、他”</a:t>
            </a:r>
            <a:endParaRPr lang="en-US" altLang="zh-CN" sz="540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b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zh-CN" sz="140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2382838"/>
            <a:ext cx="7958138" cy="1262063"/>
          </a:xfrm>
          <a:prstGeom prst="rect">
            <a:avLst/>
          </a:prstGeom>
        </p:spPr>
        <p:txBody>
          <a:bodyPr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zh-CN" altLang="en-US" sz="5400" b="1" dirty="0">
                <a:solidFill>
                  <a:srgbClr val="FFFF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仿宋" pitchFamily="2" charset="-122"/>
                <a:ea typeface="华文仿宋" pitchFamily="2" charset="-122"/>
              </a:rPr>
              <a:t>感谢您的参与！</a:t>
            </a:r>
            <a:endParaRPr lang="zh-CN" altLang="en-US" sz="5400" b="1" dirty="0">
              <a:solidFill>
                <a:srgbClr val="FFFF00"/>
              </a:solidFill>
              <a:effectLst>
                <a:outerShdw blurRad="38100" dist="38100" dir="2700000">
                  <a:srgbClr val="000000"/>
                </a:outerShdw>
              </a:effectLst>
              <a:latin typeface="华文仿宋" pitchFamily="2" charset="-122"/>
              <a:ea typeface="华文仿宋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57150" cap="sq">
          <a:solidFill>
            <a:schemeClr val="tx1"/>
          </a:solidFill>
          <a:round/>
          <a:headEnd type="none" w="sm" len="sm"/>
          <a:tailEnd type="triangle" w="sm" len="sm"/>
        </a:ln>
      </a:spPr>
      <a:bodyPr wrap="none" anchor="ctr"/>
      <a:lstStyle>
        <a:defPPr>
          <a:defRPr/>
        </a:defPPr>
      </a:lstStyle>
    </a:spDef>
    <a:txDef>
      <a:spPr bwMode="auto">
        <a:noFill/>
        <a:ln w="12700" cap="sq">
          <a:noFill/>
          <a:miter lim="800000"/>
          <a:headEnd type="none" w="sm" len="sm"/>
          <a:tailEnd type="none" w="sm" len="sm"/>
        </a:ln>
      </a:spPr>
      <a:bodyPr>
        <a:spAutoFit/>
      </a:bodyPr>
      <a:lstStyle>
        <a:defPPr eaLnBrk="0" hangingPunct="0">
          <a:spcBef>
            <a:spcPct val="50000"/>
          </a:spcBef>
          <a:defRPr kumimoji="1" sz="2400" b="1">
            <a:latin typeface="楷体_GB2312" pitchFamily="49" charset="-122"/>
            <a:ea typeface="楷体_GB2312" pitchFamily="49" charset="-122"/>
          </a:defRPr>
        </a:defPPr>
      </a:lstStyle>
    </a:tx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0</TotalTime>
  <Words>2841</Words>
  <Application>WPS 演示</Application>
  <PresentationFormat>在屏幕上显示</PresentationFormat>
  <Paragraphs>245</Paragraphs>
  <Slides>47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61" baseType="lpstr">
      <vt:lpstr>Arial</vt:lpstr>
      <vt:lpstr>宋体</vt:lpstr>
      <vt:lpstr>Wingdings</vt:lpstr>
      <vt:lpstr>Tahoma</vt:lpstr>
      <vt:lpstr>楷体_GB2312</vt:lpstr>
      <vt:lpstr>新宋体</vt:lpstr>
      <vt:lpstr>Times New Roman</vt:lpstr>
      <vt:lpstr>Tahoma</vt:lpstr>
      <vt:lpstr>微软雅黑</vt:lpstr>
      <vt:lpstr>Arial Unicode MS</vt:lpstr>
      <vt:lpstr>华文行楷</vt:lpstr>
      <vt:lpstr>华文仿宋</vt:lpstr>
      <vt:lpstr>仿宋</vt:lpstr>
      <vt:lpstr>Ocean</vt:lpstr>
      <vt:lpstr>科研方法与研究素养  范 进.博 士               安徽电大工商管理省级教学团队 2011-4-12</vt:lpstr>
      <vt:lpstr>我们拿什么与别人竞争？  </vt:lpstr>
      <vt:lpstr>科研氛围与科研方法是一个“鸡与蛋”的问题，从表面来看，电大目前科研的瓶颈是科研氛围不足，但从深层次来看，是缺乏科学有效的科研方法。  </vt:lpstr>
      <vt:lpstr>不清楚该研究什么？  不清楚能研究什么？  不清楚怎么做研究？  </vt:lpstr>
      <vt:lpstr>1、瞄准“三高”看文献，“高水平杂志、高水平文章、高水平学者”。从大量的优秀文献中提炼科学问题、借鉴科学的分析方法、模仿优秀的论文范文。年轻的、有一定英文基础的老师一定要读英文文献。英文文献与中文文献最大的区别在于，前者更真实、更务实，更专注科学问题 2、论文查找途径： http://scholar.google.com/，从文献查找文献</vt:lpstr>
      <vt:lpstr>PowerPoint 演示文稿</vt:lpstr>
      <vt:lpstr>PowerPoint 演示文稿</vt:lpstr>
      <vt:lpstr>1、瞄准“三高”看文献，“高水平杂志、高水平文章、高水平学者”。从大量的优秀文献中提炼科学问题、借鉴科学的分析方法、模仿优秀的论文范文。年轻的、有一定英文基础的老师一定要读英文文献。英文文献与中文文献最大的区别在于，前者更真实、更务实，更专注科学问题 2、论文查找途径： http://scholar.google.com/，从文献查找文献</vt:lpstr>
      <vt:lpstr>PowerPoint 演示文稿</vt:lpstr>
      <vt:lpstr>1、瞄准“三高”看文献，“高水平杂志、高水平文章、高水平学者”。从大量的优秀文献中提炼科学问题、借鉴科学的分析方法、模仿优秀的论文范文。年轻的、有一定英文基础的老师一定要读英文文献。英文文献与中文文献最大的区别在于，前者更真实、更务实，更专注科学问题 2、论文查找途径： http://scholar.google.com/，从文献查找文献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、瞄准“三高”看文献，“高水平杂志、高水平文章、高水平学者”。从大量的优秀文献中提炼科学问题、借鉴科学的分析方法、模仿优秀的论文范文。年轻的、有一定英文基础的老师一定要读英文文献。英文文献与中文文献最大的区别在于，前者更真实、更务实，更专注科学问题 2、论文查找途径： http://scholar.google.com/，从文献查找文献</vt:lpstr>
      <vt:lpstr>PowerPoint 演示文稿</vt:lpstr>
      <vt:lpstr>1、瞄准“三高”看文献，“高水平杂志、高水平文章、高水平学者”。从大量的优秀文献中提炼科学问题、借鉴科学的分析方法、模仿优秀的论文范文。年轻的、有一定英文基础的老师一定要读英文文献。英文文献与中文文献最大的区别在于，前者更真实、更务实，更专注科学问题 2、论文查找途径： http://scholar.google.com/，从文献查找文献</vt:lpstr>
      <vt:lpstr>PowerPoint 演示文稿</vt:lpstr>
      <vt:lpstr>3、文献阅读贵在坚持，每天给自己腾出一个时间，做到日有所进 4、做好文献的读书笔记，多积累，形成知识块，通过知识块的拼接形成文章 5、精读与泛读相结合，好的文献一定要精读，研究前期以泛读为主，后期以精读为主；精读强调研究方法和思路的提炼、学习，泛读关心题目、摘要、标题和结论</vt:lpstr>
      <vt:lpstr>PowerPoint 演示文稿</vt:lpstr>
      <vt:lpstr>3、文献阅读贵在坚持，每天给自己腾出一个时间，做到日有所进 4、做好文献的读书笔记，多积累，形成知识块，通过知识块的拼接形成文章 5、精读与泛读相结合，好的文献一定要精读，研究前期以泛读为主，后期以精读为主；精读强调研究方法和思路的提炼、学习，泛读关心题目、摘要、标题和结论</vt:lpstr>
      <vt:lpstr>研究轨迹： （1）参加国家社科基金重大项目第三、四子课题研究，阅读大量关于生态足迹、水足迹、碳足迹方面的英文文献 （2）基于消费角度研究环境问题，构建碳排放投入产出模型 </vt:lpstr>
      <vt:lpstr> （3）嵌入式碳足迹空间分异分析、嵌入式碳足迹演化分析（宏观研究、计量经济学模型） （4）直接碳足迹与城市形态的关系（中观研究、计量经济学模型） （5）中国中产阶级生活方式与能源消耗（微观研究、问卷实证研究） 整体趋势：从宏观转向微观，研究的点越来越小，研究的问题越来越具体。</vt:lpstr>
      <vt:lpstr>项目参与： （1）起草申报书，教育部人文社科面上项目《生活方式转型与环境技术创新》（成功申报） （2）起草申报书，国家自然基金面上项目《基于消费行为的碳足迹测定及演化机理研究》（待批复） （3）起草、参编宣城市“十二五”规划、利辛县“十二五”规划</vt:lpstr>
      <vt:lpstr>1、发掘自己的研究专长，是擅长定量还是定性，是演绎推理还是归纳总结 2、找好研究发力点，先切一口，钻进去，再跳出来。博士论文是一个很好的介入点 3、先大尺度，再小尺度 4、最终目标是在某个领域建立自己的理论体系和研究框架</vt:lpstr>
      <vt:lpstr>科研关键词：低碳经济、环境技术创新、城市形态、城市密度、低碳生活方式、生活方式转型、公众参与、杰文斯悖论、波特假说、绿色就业、碳配额、碳税、碳补偿、碳汇、碳排放投入产出模型、多区域投入产出模型、产品碳足迹生命周期模型、自组织映射…… </vt:lpstr>
      <vt:lpstr>1、发掘自己的研究专长，是定量还是定性，是演绎推理还是归纳总结 2、找好研究发力点，先切一口，钻进去，再跳出来。博士论文是一个很好的介入点 3、先大尺度，再小尺度 4、最终目标是在某个领域建立自己的理论体系和研究框架</vt:lpstr>
      <vt:lpstr>PowerPoint 演示文稿</vt:lpstr>
      <vt:lpstr>PowerPoint 演示文稿</vt:lpstr>
      <vt:lpstr>PowerPoint 演示文稿</vt:lpstr>
      <vt:lpstr>1、发掘自己的研究专长，是定量还是定性，是演绎推理还是归纳总结 2、找好研究发力点，先切一口，钻进去，再跳出来。博士论文是一个很好的介入点 3、先大尺度，再小尺度 4、最终目标是在某个领域建立自己的理论体系和研究框架</vt:lpstr>
      <vt:lpstr>1、“三多”：多看、多记、多讨论；志趣、方向相似的可以形成研究小分队 2、一篇论文研究的问题不要过大，问题要凝练，论述要紧凑</vt:lpstr>
      <vt:lpstr>3、定量研究方法掌握一套足矣，要用熟、用精，形成自己独特的东西 4、语言要干练、平实，语义要明确，少用连词、转折词，层次要清晰；好文章是改出来的 5、大气与小气相结合 6、制定研究计划，约束自己 </vt:lpstr>
      <vt:lpstr>PowerPoint 演示文稿</vt:lpstr>
      <vt:lpstr>PowerPoint 演示文稿</vt:lpstr>
      <vt:lpstr>3、定量研究方法掌握一套足矣，要用熟、用精，形成自己独特的东西 4、语言要干练、平实，语义要明确，少用连词、转折词，层次要清晰；好文章是改出来的 5、大气与小气相结合 6、制定研究计划，约束自己 </vt:lpstr>
      <vt:lpstr>PowerPoint 演示文稿</vt:lpstr>
      <vt:lpstr>3、定量研究方法掌握一套足矣，要用熟、用精，形成自己独特的东西 4、语言要干练、平实，语义要明确，少用连词、转折词，层次要清晰；好文章是改出来的 5、大气与小气相结合 6、制定研究计划，约束自己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NJU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现代企业管理基础理论</dc:title>
  <dc:creator>fanjin</dc:creator>
  <cp:lastModifiedBy>逍遥堡主</cp:lastModifiedBy>
  <cp:revision>550</cp:revision>
  <dcterms:created xsi:type="dcterms:W3CDTF">2004-02-09T13:03:00Z</dcterms:created>
  <dcterms:modified xsi:type="dcterms:W3CDTF">2020-06-05T00:12:35Z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