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66" r:id="rId3"/>
    <p:sldId id="267" r:id="rId4"/>
    <p:sldId id="259" r:id="rId5"/>
    <p:sldId id="258" r:id="rId6"/>
    <p:sldId id="306" r:id="rId7"/>
    <p:sldId id="309" r:id="rId8"/>
    <p:sldId id="260" r:id="rId9"/>
    <p:sldId id="311" r:id="rId10"/>
    <p:sldId id="317" r:id="rId11"/>
    <p:sldId id="318" r:id="rId12"/>
    <p:sldId id="307" r:id="rId13"/>
    <p:sldId id="261" r:id="rId14"/>
    <p:sldId id="315" r:id="rId15"/>
    <p:sldId id="316" r:id="rId16"/>
    <p:sldId id="319" r:id="rId17"/>
    <p:sldId id="310" r:id="rId18"/>
    <p:sldId id="320" r:id="rId19"/>
    <p:sldId id="262" r:id="rId20"/>
    <p:sldId id="327" r:id="rId21"/>
    <p:sldId id="321" r:id="rId22"/>
    <p:sldId id="322" r:id="rId23"/>
    <p:sldId id="326" r:id="rId24"/>
    <p:sldId id="325"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9" autoAdjust="0"/>
    <p:restoredTop sz="94660"/>
  </p:normalViewPr>
  <p:slideViewPr>
    <p:cSldViewPr snapToGrid="0">
      <p:cViewPr varScale="1">
        <p:scale>
          <a:sx n="52" d="100"/>
          <a:sy n="52" d="100"/>
        </p:scale>
        <p:origin x="159"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22568-FC8D-48AC-A392-88061CD86FF5}" type="datetimeFigureOut">
              <a:rPr lang="zh-CN" altLang="en-US" smtClean="0"/>
              <a:t>2019/7/28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0A0B1C-A4AD-4EBA-8C0B-03ECFBFEEF0E}" type="slidenum">
              <a:rPr lang="zh-CN" altLang="en-US" smtClean="0"/>
              <a:t>‹#›</a:t>
            </a:fld>
            <a:endParaRPr lang="zh-CN" altLang="en-US"/>
          </a:p>
        </p:txBody>
      </p:sp>
    </p:spTree>
    <p:extLst>
      <p:ext uri="{BB962C8B-B14F-4D97-AF65-F5344CB8AC3E}">
        <p14:creationId xmlns:p14="http://schemas.microsoft.com/office/powerpoint/2010/main" val="20385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dirty="0"/>
          </a:p>
        </p:txBody>
      </p:sp>
      <p:sp>
        <p:nvSpPr>
          <p:cNvPr id="4" name="灯片编号占位符 3"/>
          <p:cNvSpPr>
            <a:spLocks noGrp="1"/>
          </p:cNvSpPr>
          <p:nvPr>
            <p:ph type="sldNum" sz="quarter" idx="10"/>
          </p:nvPr>
        </p:nvSpPr>
        <p:spPr/>
        <p:txBody>
          <a:bodyPr/>
          <a:lstStyle/>
          <a:p>
            <a:fld id="{B2C74456-EB52-4577-819A-4B7EA6F602C1}" type="slidenum">
              <a:rPr lang="zh-CN" altLang="en-US" smtClean="0"/>
              <a:t>1</a:t>
            </a:fld>
            <a:endParaRPr lang="zh-CN" altLang="en-US"/>
          </a:p>
        </p:txBody>
      </p:sp>
    </p:spTree>
    <p:extLst>
      <p:ext uri="{BB962C8B-B14F-4D97-AF65-F5344CB8AC3E}">
        <p14:creationId xmlns:p14="http://schemas.microsoft.com/office/powerpoint/2010/main" val="3603888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C74456-EB52-4577-819A-4B7EA6F602C1}" type="slidenum">
              <a:rPr lang="zh-CN" altLang="en-US" smtClean="0"/>
              <a:t>3</a:t>
            </a:fld>
            <a:endParaRPr lang="zh-CN" altLang="en-US"/>
          </a:p>
        </p:txBody>
      </p:sp>
    </p:spTree>
    <p:extLst>
      <p:ext uri="{BB962C8B-B14F-4D97-AF65-F5344CB8AC3E}">
        <p14:creationId xmlns:p14="http://schemas.microsoft.com/office/powerpoint/2010/main" val="3635272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dirty="0"/>
          </a:p>
        </p:txBody>
      </p:sp>
      <p:sp>
        <p:nvSpPr>
          <p:cNvPr id="4" name="灯片编号占位符 3"/>
          <p:cNvSpPr>
            <a:spLocks noGrp="1"/>
          </p:cNvSpPr>
          <p:nvPr>
            <p:ph type="sldNum" sz="quarter" idx="10"/>
          </p:nvPr>
        </p:nvSpPr>
        <p:spPr/>
        <p:txBody>
          <a:bodyPr/>
          <a:lstStyle/>
          <a:p>
            <a:fld id="{B2C74456-EB52-4577-819A-4B7EA6F602C1}" type="slidenum">
              <a:rPr lang="zh-CN" altLang="en-US" smtClean="0"/>
              <a:t>24</a:t>
            </a:fld>
            <a:endParaRPr lang="zh-CN" altLang="en-US"/>
          </a:p>
        </p:txBody>
      </p:sp>
    </p:spTree>
    <p:extLst>
      <p:ext uri="{BB962C8B-B14F-4D97-AF65-F5344CB8AC3E}">
        <p14:creationId xmlns:p14="http://schemas.microsoft.com/office/powerpoint/2010/main" val="2596144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BA38D9-2F07-428F-89C6-DF1821A318A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C580AAF8-CE7F-4FAD-A375-9F82D54901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D42E187A-A540-408F-AE19-CC0A26D475DC}"/>
              </a:ext>
            </a:extLst>
          </p:cNvPr>
          <p:cNvSpPr>
            <a:spLocks noGrp="1"/>
          </p:cNvSpPr>
          <p:nvPr>
            <p:ph type="dt" sz="half" idx="10"/>
          </p:nvPr>
        </p:nvSpPr>
        <p:spPr/>
        <p:txBody>
          <a:bodyPr/>
          <a:lstStyle/>
          <a:p>
            <a:fld id="{A5E6F070-DBD6-47FD-9603-7DBCDE5C7033}" type="datetimeFigureOut">
              <a:rPr lang="zh-CN" altLang="en-US" smtClean="0"/>
              <a:t>2019/7/28</a:t>
            </a:fld>
            <a:endParaRPr lang="zh-CN" altLang="en-US"/>
          </a:p>
        </p:txBody>
      </p:sp>
      <p:sp>
        <p:nvSpPr>
          <p:cNvPr id="5" name="页脚占位符 4">
            <a:extLst>
              <a:ext uri="{FF2B5EF4-FFF2-40B4-BE49-F238E27FC236}">
                <a16:creationId xmlns:a16="http://schemas.microsoft.com/office/drawing/2014/main" id="{6D2737C5-D222-494B-8EEE-5E27C5B37A9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3C3FF02-B06C-4553-A687-3605E8AC43E6}"/>
              </a:ext>
            </a:extLst>
          </p:cNvPr>
          <p:cNvSpPr>
            <a:spLocks noGrp="1"/>
          </p:cNvSpPr>
          <p:nvPr>
            <p:ph type="sldNum" sz="quarter" idx="12"/>
          </p:nvPr>
        </p:nvSpPr>
        <p:spPr/>
        <p:txBody>
          <a:bodyPr/>
          <a:lstStyle/>
          <a:p>
            <a:fld id="{4195AEE1-2AE1-4692-8813-1A1C3FCD6B74}" type="slidenum">
              <a:rPr lang="zh-CN" altLang="en-US" smtClean="0"/>
              <a:t>‹#›</a:t>
            </a:fld>
            <a:endParaRPr lang="zh-CN" altLang="en-US"/>
          </a:p>
        </p:txBody>
      </p:sp>
    </p:spTree>
    <p:extLst>
      <p:ext uri="{BB962C8B-B14F-4D97-AF65-F5344CB8AC3E}">
        <p14:creationId xmlns:p14="http://schemas.microsoft.com/office/powerpoint/2010/main" val="3666444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F54F71-666F-4454-87F1-62E39E16899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E20593E-2870-4B42-B189-66C13EB02B13}"/>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01A2499-2862-4C00-88B2-1EE7FA404DE9}"/>
              </a:ext>
            </a:extLst>
          </p:cNvPr>
          <p:cNvSpPr>
            <a:spLocks noGrp="1"/>
          </p:cNvSpPr>
          <p:nvPr>
            <p:ph type="dt" sz="half" idx="10"/>
          </p:nvPr>
        </p:nvSpPr>
        <p:spPr/>
        <p:txBody>
          <a:bodyPr/>
          <a:lstStyle/>
          <a:p>
            <a:fld id="{A5E6F070-DBD6-47FD-9603-7DBCDE5C7033}" type="datetimeFigureOut">
              <a:rPr lang="zh-CN" altLang="en-US" smtClean="0"/>
              <a:t>2019/7/28</a:t>
            </a:fld>
            <a:endParaRPr lang="zh-CN" altLang="en-US"/>
          </a:p>
        </p:txBody>
      </p:sp>
      <p:sp>
        <p:nvSpPr>
          <p:cNvPr id="5" name="页脚占位符 4">
            <a:extLst>
              <a:ext uri="{FF2B5EF4-FFF2-40B4-BE49-F238E27FC236}">
                <a16:creationId xmlns:a16="http://schemas.microsoft.com/office/drawing/2014/main" id="{462DF749-F82F-494E-9828-089533F9096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E18FAE3-B65D-413B-B4E5-490AA4C0EE89}"/>
              </a:ext>
            </a:extLst>
          </p:cNvPr>
          <p:cNvSpPr>
            <a:spLocks noGrp="1"/>
          </p:cNvSpPr>
          <p:nvPr>
            <p:ph type="sldNum" sz="quarter" idx="12"/>
          </p:nvPr>
        </p:nvSpPr>
        <p:spPr/>
        <p:txBody>
          <a:bodyPr/>
          <a:lstStyle/>
          <a:p>
            <a:fld id="{4195AEE1-2AE1-4692-8813-1A1C3FCD6B74}" type="slidenum">
              <a:rPr lang="zh-CN" altLang="en-US" smtClean="0"/>
              <a:t>‹#›</a:t>
            </a:fld>
            <a:endParaRPr lang="zh-CN" altLang="en-US"/>
          </a:p>
        </p:txBody>
      </p:sp>
    </p:spTree>
    <p:extLst>
      <p:ext uri="{BB962C8B-B14F-4D97-AF65-F5344CB8AC3E}">
        <p14:creationId xmlns:p14="http://schemas.microsoft.com/office/powerpoint/2010/main" val="2364700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1C0265-8D72-4501-BEB6-2CC97686CFE0}"/>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89A17D2-5541-4541-9F98-F976796E4B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1068AC2E-7E9D-4EDC-BFB1-1E00BD810EF0}"/>
              </a:ext>
            </a:extLst>
          </p:cNvPr>
          <p:cNvSpPr>
            <a:spLocks noGrp="1"/>
          </p:cNvSpPr>
          <p:nvPr>
            <p:ph type="dt" sz="half" idx="10"/>
          </p:nvPr>
        </p:nvSpPr>
        <p:spPr/>
        <p:txBody>
          <a:bodyPr/>
          <a:lstStyle/>
          <a:p>
            <a:fld id="{A5E6F070-DBD6-47FD-9603-7DBCDE5C7033}" type="datetimeFigureOut">
              <a:rPr lang="zh-CN" altLang="en-US" smtClean="0"/>
              <a:t>2019/7/28</a:t>
            </a:fld>
            <a:endParaRPr lang="zh-CN" altLang="en-US"/>
          </a:p>
        </p:txBody>
      </p:sp>
      <p:sp>
        <p:nvSpPr>
          <p:cNvPr id="5" name="页脚占位符 4">
            <a:extLst>
              <a:ext uri="{FF2B5EF4-FFF2-40B4-BE49-F238E27FC236}">
                <a16:creationId xmlns:a16="http://schemas.microsoft.com/office/drawing/2014/main" id="{E8F60C5E-C435-4979-BDC9-A374E59B6B1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AD8E2C3-7F33-4D4A-A13A-E7ED8C955DEC}"/>
              </a:ext>
            </a:extLst>
          </p:cNvPr>
          <p:cNvSpPr>
            <a:spLocks noGrp="1"/>
          </p:cNvSpPr>
          <p:nvPr>
            <p:ph type="sldNum" sz="quarter" idx="12"/>
          </p:nvPr>
        </p:nvSpPr>
        <p:spPr/>
        <p:txBody>
          <a:bodyPr/>
          <a:lstStyle/>
          <a:p>
            <a:fld id="{4195AEE1-2AE1-4692-8813-1A1C3FCD6B74}" type="slidenum">
              <a:rPr lang="zh-CN" altLang="en-US" smtClean="0"/>
              <a:t>‹#›</a:t>
            </a:fld>
            <a:endParaRPr lang="zh-CN" altLang="en-US"/>
          </a:p>
        </p:txBody>
      </p:sp>
    </p:spTree>
    <p:extLst>
      <p:ext uri="{BB962C8B-B14F-4D97-AF65-F5344CB8AC3E}">
        <p14:creationId xmlns:p14="http://schemas.microsoft.com/office/powerpoint/2010/main" val="3089848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7F8906-0A6E-4BB1-81C0-CC16C22042C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9A328A7-0FFD-4A40-9084-7A7A0EF09F43}"/>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189F2FCE-3AFC-4521-8CFE-1D238679FDC2}"/>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92BD47E7-9EC7-4BBE-8E9B-8D97FFADA4A2}"/>
              </a:ext>
            </a:extLst>
          </p:cNvPr>
          <p:cNvSpPr>
            <a:spLocks noGrp="1"/>
          </p:cNvSpPr>
          <p:nvPr>
            <p:ph type="dt" sz="half" idx="10"/>
          </p:nvPr>
        </p:nvSpPr>
        <p:spPr/>
        <p:txBody>
          <a:bodyPr/>
          <a:lstStyle/>
          <a:p>
            <a:fld id="{A5E6F070-DBD6-47FD-9603-7DBCDE5C7033}" type="datetimeFigureOut">
              <a:rPr lang="zh-CN" altLang="en-US" smtClean="0"/>
              <a:t>2019/7/28</a:t>
            </a:fld>
            <a:endParaRPr lang="zh-CN" altLang="en-US"/>
          </a:p>
        </p:txBody>
      </p:sp>
      <p:sp>
        <p:nvSpPr>
          <p:cNvPr id="6" name="页脚占位符 5">
            <a:extLst>
              <a:ext uri="{FF2B5EF4-FFF2-40B4-BE49-F238E27FC236}">
                <a16:creationId xmlns:a16="http://schemas.microsoft.com/office/drawing/2014/main" id="{86765CA9-7413-48BB-8BE8-C192654DC6C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667CEBD-532B-4AC9-86A6-A9D9FEC42859}"/>
              </a:ext>
            </a:extLst>
          </p:cNvPr>
          <p:cNvSpPr>
            <a:spLocks noGrp="1"/>
          </p:cNvSpPr>
          <p:nvPr>
            <p:ph type="sldNum" sz="quarter" idx="12"/>
          </p:nvPr>
        </p:nvSpPr>
        <p:spPr/>
        <p:txBody>
          <a:bodyPr/>
          <a:lstStyle/>
          <a:p>
            <a:fld id="{4195AEE1-2AE1-4692-8813-1A1C3FCD6B74}" type="slidenum">
              <a:rPr lang="zh-CN" altLang="en-US" smtClean="0"/>
              <a:t>‹#›</a:t>
            </a:fld>
            <a:endParaRPr lang="zh-CN" altLang="en-US"/>
          </a:p>
        </p:txBody>
      </p:sp>
    </p:spTree>
    <p:extLst>
      <p:ext uri="{BB962C8B-B14F-4D97-AF65-F5344CB8AC3E}">
        <p14:creationId xmlns:p14="http://schemas.microsoft.com/office/powerpoint/2010/main" val="3826180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C3D2BC-9677-4C25-A9B2-F6309B44401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3588AC6-B09F-4E37-9AB5-8C8397E185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42DB7451-84F0-4BF2-A1BA-6A7E17AD4A9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E47545E1-E969-46F2-96E4-E01AF251BF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44ADA860-61D1-437D-8640-F9E9895DCD1B}"/>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1A608828-6763-4126-948F-90299CFDB1E5}"/>
              </a:ext>
            </a:extLst>
          </p:cNvPr>
          <p:cNvSpPr>
            <a:spLocks noGrp="1"/>
          </p:cNvSpPr>
          <p:nvPr>
            <p:ph type="dt" sz="half" idx="10"/>
          </p:nvPr>
        </p:nvSpPr>
        <p:spPr/>
        <p:txBody>
          <a:bodyPr/>
          <a:lstStyle/>
          <a:p>
            <a:fld id="{A5E6F070-DBD6-47FD-9603-7DBCDE5C7033}" type="datetimeFigureOut">
              <a:rPr lang="zh-CN" altLang="en-US" smtClean="0"/>
              <a:t>2019/7/28</a:t>
            </a:fld>
            <a:endParaRPr lang="zh-CN" altLang="en-US"/>
          </a:p>
        </p:txBody>
      </p:sp>
      <p:sp>
        <p:nvSpPr>
          <p:cNvPr id="8" name="页脚占位符 7">
            <a:extLst>
              <a:ext uri="{FF2B5EF4-FFF2-40B4-BE49-F238E27FC236}">
                <a16:creationId xmlns:a16="http://schemas.microsoft.com/office/drawing/2014/main" id="{25523A54-A4AA-4A7A-A059-B24B8A3C778C}"/>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A0CA22A0-36DE-43A0-91C0-71A3230F5878}"/>
              </a:ext>
            </a:extLst>
          </p:cNvPr>
          <p:cNvSpPr>
            <a:spLocks noGrp="1"/>
          </p:cNvSpPr>
          <p:nvPr>
            <p:ph type="sldNum" sz="quarter" idx="12"/>
          </p:nvPr>
        </p:nvSpPr>
        <p:spPr/>
        <p:txBody>
          <a:bodyPr/>
          <a:lstStyle/>
          <a:p>
            <a:fld id="{4195AEE1-2AE1-4692-8813-1A1C3FCD6B74}" type="slidenum">
              <a:rPr lang="zh-CN" altLang="en-US" smtClean="0"/>
              <a:t>‹#›</a:t>
            </a:fld>
            <a:endParaRPr lang="zh-CN" altLang="en-US"/>
          </a:p>
        </p:txBody>
      </p:sp>
    </p:spTree>
    <p:extLst>
      <p:ext uri="{BB962C8B-B14F-4D97-AF65-F5344CB8AC3E}">
        <p14:creationId xmlns:p14="http://schemas.microsoft.com/office/powerpoint/2010/main" val="1672684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EFA080-5410-4694-9041-473B3391974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648420E4-769A-4C4A-913E-10453F046E1B}"/>
              </a:ext>
            </a:extLst>
          </p:cNvPr>
          <p:cNvSpPr>
            <a:spLocks noGrp="1"/>
          </p:cNvSpPr>
          <p:nvPr>
            <p:ph type="dt" sz="half" idx="10"/>
          </p:nvPr>
        </p:nvSpPr>
        <p:spPr/>
        <p:txBody>
          <a:bodyPr/>
          <a:lstStyle/>
          <a:p>
            <a:fld id="{A5E6F070-DBD6-47FD-9603-7DBCDE5C7033}" type="datetimeFigureOut">
              <a:rPr lang="zh-CN" altLang="en-US" smtClean="0"/>
              <a:t>2019/7/28</a:t>
            </a:fld>
            <a:endParaRPr lang="zh-CN" altLang="en-US"/>
          </a:p>
        </p:txBody>
      </p:sp>
      <p:sp>
        <p:nvSpPr>
          <p:cNvPr id="4" name="页脚占位符 3">
            <a:extLst>
              <a:ext uri="{FF2B5EF4-FFF2-40B4-BE49-F238E27FC236}">
                <a16:creationId xmlns:a16="http://schemas.microsoft.com/office/drawing/2014/main" id="{717C5E65-A28D-473C-A2B8-CBDFBBF92B8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E431590C-31B8-4A9E-BBF4-CF0E16538631}"/>
              </a:ext>
            </a:extLst>
          </p:cNvPr>
          <p:cNvSpPr>
            <a:spLocks noGrp="1"/>
          </p:cNvSpPr>
          <p:nvPr>
            <p:ph type="sldNum" sz="quarter" idx="12"/>
          </p:nvPr>
        </p:nvSpPr>
        <p:spPr/>
        <p:txBody>
          <a:bodyPr/>
          <a:lstStyle/>
          <a:p>
            <a:fld id="{4195AEE1-2AE1-4692-8813-1A1C3FCD6B74}" type="slidenum">
              <a:rPr lang="zh-CN" altLang="en-US" smtClean="0"/>
              <a:t>‹#›</a:t>
            </a:fld>
            <a:endParaRPr lang="zh-CN" altLang="en-US"/>
          </a:p>
        </p:txBody>
      </p:sp>
    </p:spTree>
    <p:extLst>
      <p:ext uri="{BB962C8B-B14F-4D97-AF65-F5344CB8AC3E}">
        <p14:creationId xmlns:p14="http://schemas.microsoft.com/office/powerpoint/2010/main" val="3230957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F06F52D-6CE4-4412-8262-9ADD5293917C}"/>
              </a:ext>
            </a:extLst>
          </p:cNvPr>
          <p:cNvSpPr>
            <a:spLocks noGrp="1"/>
          </p:cNvSpPr>
          <p:nvPr>
            <p:ph type="dt" sz="half" idx="10"/>
          </p:nvPr>
        </p:nvSpPr>
        <p:spPr/>
        <p:txBody>
          <a:bodyPr/>
          <a:lstStyle/>
          <a:p>
            <a:fld id="{A5E6F070-DBD6-47FD-9603-7DBCDE5C7033}" type="datetimeFigureOut">
              <a:rPr lang="zh-CN" altLang="en-US" smtClean="0"/>
              <a:t>2019/7/28</a:t>
            </a:fld>
            <a:endParaRPr lang="zh-CN" altLang="en-US"/>
          </a:p>
        </p:txBody>
      </p:sp>
      <p:sp>
        <p:nvSpPr>
          <p:cNvPr id="3" name="页脚占位符 2">
            <a:extLst>
              <a:ext uri="{FF2B5EF4-FFF2-40B4-BE49-F238E27FC236}">
                <a16:creationId xmlns:a16="http://schemas.microsoft.com/office/drawing/2014/main" id="{84935857-6ADB-4346-A43E-2EC8A18BD06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0588F3CD-AB41-447E-B081-833F5F4947B9}"/>
              </a:ext>
            </a:extLst>
          </p:cNvPr>
          <p:cNvSpPr>
            <a:spLocks noGrp="1"/>
          </p:cNvSpPr>
          <p:nvPr>
            <p:ph type="sldNum" sz="quarter" idx="12"/>
          </p:nvPr>
        </p:nvSpPr>
        <p:spPr/>
        <p:txBody>
          <a:bodyPr/>
          <a:lstStyle/>
          <a:p>
            <a:fld id="{4195AEE1-2AE1-4692-8813-1A1C3FCD6B74}" type="slidenum">
              <a:rPr lang="zh-CN" altLang="en-US" smtClean="0"/>
              <a:t>‹#›</a:t>
            </a:fld>
            <a:endParaRPr lang="zh-CN" altLang="en-US"/>
          </a:p>
        </p:txBody>
      </p:sp>
    </p:spTree>
    <p:extLst>
      <p:ext uri="{BB962C8B-B14F-4D97-AF65-F5344CB8AC3E}">
        <p14:creationId xmlns:p14="http://schemas.microsoft.com/office/powerpoint/2010/main" val="1084204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B91692-4939-40FE-B570-8F129189D56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39D3F653-9F92-43B0-867D-265C6B8FC5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D49B0835-C94E-4815-99B8-BC2DD999E1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95220D6-F1E6-4458-B990-362044476150}"/>
              </a:ext>
            </a:extLst>
          </p:cNvPr>
          <p:cNvSpPr>
            <a:spLocks noGrp="1"/>
          </p:cNvSpPr>
          <p:nvPr>
            <p:ph type="dt" sz="half" idx="10"/>
          </p:nvPr>
        </p:nvSpPr>
        <p:spPr/>
        <p:txBody>
          <a:bodyPr/>
          <a:lstStyle/>
          <a:p>
            <a:fld id="{A5E6F070-DBD6-47FD-9603-7DBCDE5C7033}" type="datetimeFigureOut">
              <a:rPr lang="zh-CN" altLang="en-US" smtClean="0"/>
              <a:t>2019/7/28</a:t>
            </a:fld>
            <a:endParaRPr lang="zh-CN" altLang="en-US"/>
          </a:p>
        </p:txBody>
      </p:sp>
      <p:sp>
        <p:nvSpPr>
          <p:cNvPr id="6" name="页脚占位符 5">
            <a:extLst>
              <a:ext uri="{FF2B5EF4-FFF2-40B4-BE49-F238E27FC236}">
                <a16:creationId xmlns:a16="http://schemas.microsoft.com/office/drawing/2014/main" id="{8096974B-6E87-492C-B6DE-93A342C8924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F474D68-7AFC-4D1D-83C1-68F6DB33FB60}"/>
              </a:ext>
            </a:extLst>
          </p:cNvPr>
          <p:cNvSpPr>
            <a:spLocks noGrp="1"/>
          </p:cNvSpPr>
          <p:nvPr>
            <p:ph type="sldNum" sz="quarter" idx="12"/>
          </p:nvPr>
        </p:nvSpPr>
        <p:spPr/>
        <p:txBody>
          <a:bodyPr/>
          <a:lstStyle/>
          <a:p>
            <a:fld id="{4195AEE1-2AE1-4692-8813-1A1C3FCD6B74}" type="slidenum">
              <a:rPr lang="zh-CN" altLang="en-US" smtClean="0"/>
              <a:t>‹#›</a:t>
            </a:fld>
            <a:endParaRPr lang="zh-CN" altLang="en-US"/>
          </a:p>
        </p:txBody>
      </p:sp>
    </p:spTree>
    <p:extLst>
      <p:ext uri="{BB962C8B-B14F-4D97-AF65-F5344CB8AC3E}">
        <p14:creationId xmlns:p14="http://schemas.microsoft.com/office/powerpoint/2010/main" val="613585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2F6D61-6862-42E4-8D1C-93983DB13F4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8A3C887-E5BD-4BAC-9FED-DE58BE48BE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FE2D5EE0-791E-4A39-B0B9-F6BD836BD3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BA9B0BFB-48BF-41B4-987A-CC1AD4185214}"/>
              </a:ext>
            </a:extLst>
          </p:cNvPr>
          <p:cNvSpPr>
            <a:spLocks noGrp="1"/>
          </p:cNvSpPr>
          <p:nvPr>
            <p:ph type="dt" sz="half" idx="10"/>
          </p:nvPr>
        </p:nvSpPr>
        <p:spPr/>
        <p:txBody>
          <a:bodyPr/>
          <a:lstStyle/>
          <a:p>
            <a:fld id="{A5E6F070-DBD6-47FD-9603-7DBCDE5C7033}" type="datetimeFigureOut">
              <a:rPr lang="zh-CN" altLang="en-US" smtClean="0"/>
              <a:t>2019/7/28</a:t>
            </a:fld>
            <a:endParaRPr lang="zh-CN" altLang="en-US"/>
          </a:p>
        </p:txBody>
      </p:sp>
      <p:sp>
        <p:nvSpPr>
          <p:cNvPr id="6" name="页脚占位符 5">
            <a:extLst>
              <a:ext uri="{FF2B5EF4-FFF2-40B4-BE49-F238E27FC236}">
                <a16:creationId xmlns:a16="http://schemas.microsoft.com/office/drawing/2014/main" id="{22448261-77C3-4C14-86CA-9185A1D6DDE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9181B3D-B70B-47FD-941B-9C317508260C}"/>
              </a:ext>
            </a:extLst>
          </p:cNvPr>
          <p:cNvSpPr>
            <a:spLocks noGrp="1"/>
          </p:cNvSpPr>
          <p:nvPr>
            <p:ph type="sldNum" sz="quarter" idx="12"/>
          </p:nvPr>
        </p:nvSpPr>
        <p:spPr/>
        <p:txBody>
          <a:bodyPr/>
          <a:lstStyle/>
          <a:p>
            <a:fld id="{4195AEE1-2AE1-4692-8813-1A1C3FCD6B74}" type="slidenum">
              <a:rPr lang="zh-CN" altLang="en-US" smtClean="0"/>
              <a:t>‹#›</a:t>
            </a:fld>
            <a:endParaRPr lang="zh-CN" altLang="en-US"/>
          </a:p>
        </p:txBody>
      </p:sp>
    </p:spTree>
    <p:extLst>
      <p:ext uri="{BB962C8B-B14F-4D97-AF65-F5344CB8AC3E}">
        <p14:creationId xmlns:p14="http://schemas.microsoft.com/office/powerpoint/2010/main" val="545741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98090A-924E-4CA9-A47F-A499EADA894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4467BAB-D212-44B4-8E2D-B857833566B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CCBC081-8AEF-4FC9-9319-4C1CC6C39A56}"/>
              </a:ext>
            </a:extLst>
          </p:cNvPr>
          <p:cNvSpPr>
            <a:spLocks noGrp="1"/>
          </p:cNvSpPr>
          <p:nvPr>
            <p:ph type="dt" sz="half" idx="10"/>
          </p:nvPr>
        </p:nvSpPr>
        <p:spPr/>
        <p:txBody>
          <a:bodyPr/>
          <a:lstStyle/>
          <a:p>
            <a:fld id="{A5E6F070-DBD6-47FD-9603-7DBCDE5C7033}" type="datetimeFigureOut">
              <a:rPr lang="zh-CN" altLang="en-US" smtClean="0"/>
              <a:t>2019/7/28</a:t>
            </a:fld>
            <a:endParaRPr lang="zh-CN" altLang="en-US"/>
          </a:p>
        </p:txBody>
      </p:sp>
      <p:sp>
        <p:nvSpPr>
          <p:cNvPr id="5" name="页脚占位符 4">
            <a:extLst>
              <a:ext uri="{FF2B5EF4-FFF2-40B4-BE49-F238E27FC236}">
                <a16:creationId xmlns:a16="http://schemas.microsoft.com/office/drawing/2014/main" id="{37A5D894-2B3C-4519-B926-8FFA5D73A68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15D8837-CDC5-4904-A17F-828947B5EF4E}"/>
              </a:ext>
            </a:extLst>
          </p:cNvPr>
          <p:cNvSpPr>
            <a:spLocks noGrp="1"/>
          </p:cNvSpPr>
          <p:nvPr>
            <p:ph type="sldNum" sz="quarter" idx="12"/>
          </p:nvPr>
        </p:nvSpPr>
        <p:spPr/>
        <p:txBody>
          <a:bodyPr/>
          <a:lstStyle/>
          <a:p>
            <a:fld id="{4195AEE1-2AE1-4692-8813-1A1C3FCD6B74}" type="slidenum">
              <a:rPr lang="zh-CN" altLang="en-US" smtClean="0"/>
              <a:t>‹#›</a:t>
            </a:fld>
            <a:endParaRPr lang="zh-CN" altLang="en-US"/>
          </a:p>
        </p:txBody>
      </p:sp>
    </p:spTree>
    <p:extLst>
      <p:ext uri="{BB962C8B-B14F-4D97-AF65-F5344CB8AC3E}">
        <p14:creationId xmlns:p14="http://schemas.microsoft.com/office/powerpoint/2010/main" val="2715724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DA3CBDE-692A-4E11-BA05-82ECE0F756E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29D88BE-D44E-475C-85E5-FA6383772EE2}"/>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6E0A78D-351E-41CD-ABA1-EA983A06B4FA}"/>
              </a:ext>
            </a:extLst>
          </p:cNvPr>
          <p:cNvSpPr>
            <a:spLocks noGrp="1"/>
          </p:cNvSpPr>
          <p:nvPr>
            <p:ph type="dt" sz="half" idx="10"/>
          </p:nvPr>
        </p:nvSpPr>
        <p:spPr/>
        <p:txBody>
          <a:bodyPr/>
          <a:lstStyle/>
          <a:p>
            <a:fld id="{A5E6F070-DBD6-47FD-9603-7DBCDE5C7033}" type="datetimeFigureOut">
              <a:rPr lang="zh-CN" altLang="en-US" smtClean="0"/>
              <a:t>2019/7/28</a:t>
            </a:fld>
            <a:endParaRPr lang="zh-CN" altLang="en-US"/>
          </a:p>
        </p:txBody>
      </p:sp>
      <p:sp>
        <p:nvSpPr>
          <p:cNvPr id="5" name="页脚占位符 4">
            <a:extLst>
              <a:ext uri="{FF2B5EF4-FFF2-40B4-BE49-F238E27FC236}">
                <a16:creationId xmlns:a16="http://schemas.microsoft.com/office/drawing/2014/main" id="{F226C749-8F63-4E2C-A081-F386B2D2E65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EF7DEC9-8BE4-4B75-92C7-360684020649}"/>
              </a:ext>
            </a:extLst>
          </p:cNvPr>
          <p:cNvSpPr>
            <a:spLocks noGrp="1"/>
          </p:cNvSpPr>
          <p:nvPr>
            <p:ph type="sldNum" sz="quarter" idx="12"/>
          </p:nvPr>
        </p:nvSpPr>
        <p:spPr/>
        <p:txBody>
          <a:bodyPr/>
          <a:lstStyle/>
          <a:p>
            <a:fld id="{4195AEE1-2AE1-4692-8813-1A1C3FCD6B74}" type="slidenum">
              <a:rPr lang="zh-CN" altLang="en-US" smtClean="0"/>
              <a:t>‹#›</a:t>
            </a:fld>
            <a:endParaRPr lang="zh-CN" altLang="en-US"/>
          </a:p>
        </p:txBody>
      </p:sp>
    </p:spTree>
    <p:extLst>
      <p:ext uri="{BB962C8B-B14F-4D97-AF65-F5344CB8AC3E}">
        <p14:creationId xmlns:p14="http://schemas.microsoft.com/office/powerpoint/2010/main" val="659788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411382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54C5A00A-FC71-4DFC-8D87-042E9FB82A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E56F826E-2344-4E77-BF13-B6B5DABFFD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33893C9-3BB7-4F64-A0D2-CC54E15CDB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E6F070-DBD6-47FD-9603-7DBCDE5C7033}" type="datetimeFigureOut">
              <a:rPr lang="zh-CN" altLang="en-US" smtClean="0"/>
              <a:t>2019/7/28</a:t>
            </a:fld>
            <a:endParaRPr lang="zh-CN" altLang="en-US"/>
          </a:p>
        </p:txBody>
      </p:sp>
      <p:sp>
        <p:nvSpPr>
          <p:cNvPr id="5" name="页脚占位符 4">
            <a:extLst>
              <a:ext uri="{FF2B5EF4-FFF2-40B4-BE49-F238E27FC236}">
                <a16:creationId xmlns:a16="http://schemas.microsoft.com/office/drawing/2014/main" id="{6E94FFD8-BA09-44CF-B517-E96897CCC5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A323BC6D-276C-4A41-A12A-50C31B2B66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95AEE1-2AE1-4692-8813-1A1C3FCD6B74}" type="slidenum">
              <a:rPr lang="zh-CN" altLang="en-US" smtClean="0"/>
              <a:t>‹#›</a:t>
            </a:fld>
            <a:endParaRPr lang="zh-CN" altLang="en-US"/>
          </a:p>
        </p:txBody>
      </p:sp>
    </p:spTree>
    <p:extLst>
      <p:ext uri="{BB962C8B-B14F-4D97-AF65-F5344CB8AC3E}">
        <p14:creationId xmlns:p14="http://schemas.microsoft.com/office/powerpoint/2010/main" val="31888516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2.xml"/><Relationship Id="rId1" Type="http://schemas.openxmlformats.org/officeDocument/2006/relationships/themeOverride" Target="../theme/themeOverride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xml"/><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jpeg"/><Relationship Id="rId7"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2.jpeg"/><Relationship Id="rId9"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0" y="-9525"/>
            <a:ext cx="3408000" cy="6879168"/>
          </a:xfrm>
          <a:custGeom>
            <a:avLst/>
            <a:gdLst>
              <a:gd name="T0" fmla="*/ 0 w 1624"/>
              <a:gd name="T1" fmla="*/ 0 h 3250"/>
              <a:gd name="T2" fmla="*/ 1624 w 1624"/>
              <a:gd name="T3" fmla="*/ 1625 h 3250"/>
              <a:gd name="T4" fmla="*/ 0 w 1624"/>
              <a:gd name="T5" fmla="*/ 3250 h 3250"/>
              <a:gd name="T6" fmla="*/ 0 w 1624"/>
              <a:gd name="T7" fmla="*/ 0 h 3250"/>
            </a:gdLst>
            <a:ahLst/>
            <a:cxnLst>
              <a:cxn ang="0">
                <a:pos x="T0" y="T1"/>
              </a:cxn>
              <a:cxn ang="0">
                <a:pos x="T2" y="T3"/>
              </a:cxn>
              <a:cxn ang="0">
                <a:pos x="T4" y="T5"/>
              </a:cxn>
              <a:cxn ang="0">
                <a:pos x="T6" y="T7"/>
              </a:cxn>
            </a:cxnLst>
            <a:rect l="0" t="0" r="r" b="b"/>
            <a:pathLst>
              <a:path w="1624" h="3250">
                <a:moveTo>
                  <a:pt x="0" y="0"/>
                </a:moveTo>
                <a:lnTo>
                  <a:pt x="1624" y="1625"/>
                </a:lnTo>
                <a:lnTo>
                  <a:pt x="0" y="3250"/>
                </a:lnTo>
                <a:lnTo>
                  <a:pt x="0" y="0"/>
                </a:lnTo>
                <a:close/>
              </a:path>
            </a:pathLst>
          </a:custGeom>
          <a:blipFill>
            <a:blip r:embed="rId4" cstate="screen"/>
            <a:srcRect/>
            <a:stretch>
              <a:fillRect/>
            </a:stretch>
          </a:blipFill>
          <a:ln w="12700" cap="flat">
            <a:noFill/>
            <a:prstDash val="solid"/>
            <a:miter lim="800000"/>
          </a:ln>
        </p:spPr>
        <p:txBody>
          <a:bodyPr vert="horz" wrap="square" lIns="121920" tIns="60960" rIns="121920" bIns="60960" numCol="1" anchor="t" anchorCtr="0" compatLnSpc="1"/>
          <a:lstStyle/>
          <a:p>
            <a:endParaRPr lang="zh-CN" altLang="en-US" sz="2400"/>
          </a:p>
        </p:txBody>
      </p:sp>
      <p:sp>
        <p:nvSpPr>
          <p:cNvPr id="7" name="Freeform 7"/>
          <p:cNvSpPr/>
          <p:nvPr/>
        </p:nvSpPr>
        <p:spPr bwMode="auto">
          <a:xfrm>
            <a:off x="0" y="2845859"/>
            <a:ext cx="585251" cy="1168400"/>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8" name="Freeform 8"/>
          <p:cNvSpPr/>
          <p:nvPr/>
        </p:nvSpPr>
        <p:spPr bwMode="auto">
          <a:xfrm>
            <a:off x="2621015" y="2084851"/>
            <a:ext cx="773963" cy="1545221"/>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noFill/>
          <a:ln w="6350"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
        <p:nvSpPr>
          <p:cNvPr id="9" name="Freeform 9"/>
          <p:cNvSpPr/>
          <p:nvPr/>
        </p:nvSpPr>
        <p:spPr bwMode="auto">
          <a:xfrm>
            <a:off x="2962840" y="2787666"/>
            <a:ext cx="629072" cy="126040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11" name="菱形 10"/>
          <p:cNvSpPr/>
          <p:nvPr/>
        </p:nvSpPr>
        <p:spPr>
          <a:xfrm>
            <a:off x="1380863" y="4221768"/>
            <a:ext cx="2712949" cy="2712949"/>
          </a:xfrm>
          <a:prstGeom prst="diamond">
            <a:avLst/>
          </a:prstGeom>
          <a:blipFill>
            <a:blip r:embed="rId5" cstate="print"/>
            <a:srcRect/>
            <a:stretch>
              <a:fillRect r="3"/>
            </a:stretch>
          </a:blip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2" name="菱形 11"/>
          <p:cNvSpPr/>
          <p:nvPr/>
        </p:nvSpPr>
        <p:spPr>
          <a:xfrm>
            <a:off x="-24340" y="5637246"/>
            <a:ext cx="2712949" cy="2712949"/>
          </a:xfrm>
          <a:prstGeom prst="diamond">
            <a:avLst/>
          </a:prstGeom>
          <a:solidFill>
            <a:schemeClr val="accent2"/>
          </a:solidFill>
          <a:ln w="6350" cap="flat">
            <a:noFill/>
            <a:prstDash val="solid"/>
            <a:miter lim="800000"/>
          </a:ln>
        </p:spPr>
        <p:txBody>
          <a:bodyPr vert="horz" wrap="square" lIns="121920" tIns="60960" rIns="121920" bIns="60960" numCol="1" anchor="t" anchorCtr="0" compatLnSpc="1"/>
          <a:lstStyle/>
          <a:p>
            <a:endParaRPr lang="zh-CN" altLang="en-US" sz="2400"/>
          </a:p>
        </p:txBody>
      </p:sp>
      <p:grpSp>
        <p:nvGrpSpPr>
          <p:cNvPr id="13" name="组合 12"/>
          <p:cNvGrpSpPr/>
          <p:nvPr/>
        </p:nvGrpSpPr>
        <p:grpSpPr>
          <a:xfrm>
            <a:off x="3888000" y="2520926"/>
            <a:ext cx="7829133" cy="2163366"/>
            <a:chOff x="2916000" y="1943656"/>
            <a:chExt cx="5871850" cy="1622525"/>
          </a:xfrm>
        </p:grpSpPr>
        <p:sp>
          <p:nvSpPr>
            <p:cNvPr id="16" name="Rectangle 18"/>
            <p:cNvSpPr>
              <a:spLocks noChangeArrowheads="1"/>
            </p:cNvSpPr>
            <p:nvPr/>
          </p:nvSpPr>
          <p:spPr bwMode="auto">
            <a:xfrm>
              <a:off x="2987534" y="1943656"/>
              <a:ext cx="2988799" cy="707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6133" b="1" dirty="0">
                  <a:solidFill>
                    <a:schemeClr val="tx1">
                      <a:lumMod val="75000"/>
                      <a:lumOff val="25000"/>
                    </a:schemeClr>
                  </a:solidFill>
                  <a:latin typeface="Impact" pitchFamily="34" charset="0"/>
                  <a:ea typeface="微软雅黑" pitchFamily="34" charset="-122"/>
                  <a:cs typeface="宋体" pitchFamily="2" charset="-122"/>
                </a:rPr>
                <a:t>项  目  简  报</a:t>
              </a:r>
              <a:endParaRPr lang="en-US" altLang="zh-CN" sz="6133" b="1" dirty="0">
                <a:solidFill>
                  <a:schemeClr val="tx1">
                    <a:lumMod val="75000"/>
                    <a:lumOff val="25000"/>
                  </a:schemeClr>
                </a:solidFill>
                <a:latin typeface="Impact" pitchFamily="34" charset="0"/>
                <a:ea typeface="微软雅黑" pitchFamily="34" charset="-122"/>
                <a:cs typeface="宋体" pitchFamily="2" charset="-122"/>
              </a:endParaRPr>
            </a:p>
          </p:txBody>
        </p:sp>
        <p:sp>
          <p:nvSpPr>
            <p:cNvPr id="19" name="Line 21"/>
            <p:cNvSpPr>
              <a:spLocks noChangeShapeType="1"/>
            </p:cNvSpPr>
            <p:nvPr/>
          </p:nvSpPr>
          <p:spPr bwMode="auto">
            <a:xfrm>
              <a:off x="2916000" y="2782574"/>
              <a:ext cx="5868644" cy="0"/>
            </a:xfrm>
            <a:prstGeom prst="line">
              <a:avLst/>
            </a:prstGeom>
            <a:noFill/>
            <a:ln w="6350">
              <a:solidFill>
                <a:schemeClr val="tx1">
                  <a:lumMod val="75000"/>
                  <a:lumOff val="2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sz="2400">
                <a:ln>
                  <a:solidFill>
                    <a:schemeClr val="tx1">
                      <a:lumMod val="75000"/>
                      <a:lumOff val="25000"/>
                    </a:schemeClr>
                  </a:solidFill>
                </a:ln>
                <a:solidFill>
                  <a:srgbClr val="000000"/>
                </a:solidFill>
                <a:latin typeface="Arial" pitchFamily="34" charset="0"/>
              </a:endParaRPr>
            </a:p>
          </p:txBody>
        </p:sp>
        <p:sp>
          <p:nvSpPr>
            <p:cNvPr id="17" name="Rectangle 18"/>
            <p:cNvSpPr>
              <a:spLocks noChangeArrowheads="1"/>
            </p:cNvSpPr>
            <p:nvPr/>
          </p:nvSpPr>
          <p:spPr bwMode="auto">
            <a:xfrm>
              <a:off x="6114041" y="2221812"/>
              <a:ext cx="2673809" cy="4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3733" dirty="0">
                  <a:solidFill>
                    <a:schemeClr val="accent1"/>
                  </a:solidFill>
                  <a:latin typeface="Impact" pitchFamily="34" charset="0"/>
                  <a:ea typeface="微软雅黑" pitchFamily="34" charset="-122"/>
                  <a:cs typeface="宋体" pitchFamily="2" charset="-122"/>
                </a:rPr>
                <a:t>XIANG MU JIAN BAO</a:t>
              </a:r>
            </a:p>
          </p:txBody>
        </p:sp>
        <p:grpSp>
          <p:nvGrpSpPr>
            <p:cNvPr id="2" name="组合 1"/>
            <p:cNvGrpSpPr/>
            <p:nvPr/>
          </p:nvGrpSpPr>
          <p:grpSpPr>
            <a:xfrm>
              <a:off x="4060179" y="3165532"/>
              <a:ext cx="2693432" cy="400649"/>
              <a:chOff x="3137376" y="3041765"/>
              <a:chExt cx="2693432" cy="400649"/>
            </a:xfrm>
          </p:grpSpPr>
          <p:sp>
            <p:nvSpPr>
              <p:cNvPr id="21" name="TextBox 4"/>
              <p:cNvSpPr txBox="1">
                <a:spLocks noChangeArrowheads="1"/>
              </p:cNvSpPr>
              <p:nvPr/>
            </p:nvSpPr>
            <p:spPr bwMode="auto">
              <a:xfrm>
                <a:off x="3137376" y="3053552"/>
                <a:ext cx="1473288" cy="377074"/>
              </a:xfrm>
              <a:prstGeom prst="rect">
                <a:avLst/>
              </a:prstGeom>
              <a:solidFill>
                <a:schemeClr val="accent1"/>
              </a:solidFill>
              <a:ln w="6350">
                <a:solidFill>
                  <a:schemeClr val="accent1"/>
                </a:solidFill>
              </a:ln>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r>
                  <a:rPr lang="en-US" altLang="zh-CN" sz="2667" dirty="0">
                    <a:solidFill>
                      <a:schemeClr val="bg1"/>
                    </a:solidFill>
                  </a:rPr>
                  <a:t>Second issue</a:t>
                </a:r>
                <a:endParaRPr lang="zh-CN" altLang="en-US" sz="2667" dirty="0">
                  <a:solidFill>
                    <a:schemeClr val="bg1"/>
                  </a:solidFill>
                </a:endParaRPr>
              </a:p>
            </p:txBody>
          </p:sp>
          <p:sp>
            <p:nvSpPr>
              <p:cNvPr id="22" name="矩形 21"/>
              <p:cNvSpPr/>
              <p:nvPr/>
            </p:nvSpPr>
            <p:spPr>
              <a:xfrm>
                <a:off x="4610665" y="3041765"/>
                <a:ext cx="1220143" cy="400649"/>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23" name="文本框 16"/>
              <p:cNvSpPr txBox="1"/>
              <p:nvPr/>
            </p:nvSpPr>
            <p:spPr bwMode="auto">
              <a:xfrm>
                <a:off x="4689821" y="3049143"/>
                <a:ext cx="1061830" cy="346249"/>
              </a:xfrm>
              <a:prstGeom prst="rect">
                <a:avLst/>
              </a:prstGeom>
              <a:noFill/>
            </p:spPr>
            <p:txBody>
              <a:bodyPr wrap="none">
                <a:spAutoFit/>
              </a:bodyPr>
              <a:lstStyle/>
              <a:p>
                <a:pPr algn="ctr">
                  <a:defRPr/>
                </a:pPr>
                <a:r>
                  <a:rPr lang="zh-CN" altLang="en-US" sz="2400" dirty="0">
                    <a:latin typeface="黑体" panose="02010609060101010101" pitchFamily="49" charset="-122"/>
                    <a:ea typeface="黑体" panose="02010609060101010101" pitchFamily="49" charset="-122"/>
                  </a:rPr>
                  <a:t>第 二 期</a:t>
                </a:r>
              </a:p>
            </p:txBody>
          </p:sp>
        </p:grpSp>
      </p:grpSp>
      <p:pic>
        <p:nvPicPr>
          <p:cNvPr id="24" name="Picture 2" descr="F:\国培资料\2015国培材料\2015乡村教师网络研修项目\2015项目简报资料\PPT小图标\小标\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68305" y="5907887"/>
            <a:ext cx="668224" cy="36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10"/>
          <p:cNvSpPr txBox="1">
            <a:spLocks noChangeArrowheads="1"/>
          </p:cNvSpPr>
          <p:nvPr/>
        </p:nvSpPr>
        <p:spPr bwMode="auto">
          <a:xfrm>
            <a:off x="6296890" y="5873717"/>
            <a:ext cx="31010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r>
              <a:rPr lang="zh-CN" altLang="en-US" sz="2000" dirty="0">
                <a:latin typeface="华文行楷" pitchFamily="2" charset="-122"/>
                <a:ea typeface="华文行楷" pitchFamily="2" charset="-122"/>
                <a:cs typeface="David" pitchFamily="34" charset="-79"/>
              </a:rPr>
              <a:t>安徽省中小学教师教育网</a:t>
            </a:r>
          </a:p>
        </p:txBody>
      </p:sp>
      <p:grpSp>
        <p:nvGrpSpPr>
          <p:cNvPr id="27" name="组合 26"/>
          <p:cNvGrpSpPr/>
          <p:nvPr/>
        </p:nvGrpSpPr>
        <p:grpSpPr>
          <a:xfrm>
            <a:off x="1901009" y="452896"/>
            <a:ext cx="9669596" cy="1135844"/>
            <a:chOff x="1597403" y="498762"/>
            <a:chExt cx="7252198" cy="851883"/>
          </a:xfrm>
        </p:grpSpPr>
        <p:sp>
          <p:nvSpPr>
            <p:cNvPr id="20" name="TextBox 19"/>
            <p:cNvSpPr txBox="1"/>
            <p:nvPr/>
          </p:nvSpPr>
          <p:spPr>
            <a:xfrm>
              <a:off x="2224649" y="618478"/>
              <a:ext cx="6624952" cy="623248"/>
            </a:xfrm>
            <a:prstGeom prst="rect">
              <a:avLst/>
            </a:prstGeom>
            <a:noFill/>
          </p:spPr>
          <p:txBody>
            <a:bodyPr wrap="square">
              <a:spAutoFit/>
            </a:bodyPr>
            <a:lstStyle/>
            <a:p>
              <a:pPr algn="ctr">
                <a:defRPr/>
              </a:pPr>
              <a:r>
                <a:rPr lang="zh-CN" altLang="en-US" sz="2400" b="1">
                  <a:latin typeface="黑体" panose="02010609060101010101" pitchFamily="49" charset="-122"/>
                  <a:ea typeface="黑体" panose="02010609060101010101" pitchFamily="49" charset="-122"/>
                </a:rPr>
                <a:t>“国培计划（</a:t>
              </a:r>
              <a:r>
                <a:rPr lang="en-US" altLang="zh-CN" sz="2400" b="1">
                  <a:latin typeface="黑体" panose="02010609060101010101" pitchFamily="49" charset="-122"/>
                  <a:ea typeface="黑体" panose="02010609060101010101" pitchFamily="49" charset="-122"/>
                </a:rPr>
                <a:t>2019</a:t>
              </a:r>
              <a:r>
                <a:rPr lang="zh-CN" altLang="en-US" sz="2400" b="1">
                  <a:latin typeface="黑体" panose="02010609060101010101" pitchFamily="49" charset="-122"/>
                  <a:ea typeface="黑体" panose="02010609060101010101" pitchFamily="49" charset="-122"/>
                </a:rPr>
                <a:t>）”</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甘肃省乡村中小学（幼儿园）教师</a:t>
              </a:r>
              <a:endParaRPr lang="en-US" altLang="zh-CN" sz="2400" b="1">
                <a:latin typeface="黑体" panose="02010609060101010101" pitchFamily="49" charset="-122"/>
                <a:ea typeface="黑体" panose="02010609060101010101" pitchFamily="49" charset="-122"/>
              </a:endParaRPr>
            </a:p>
            <a:p>
              <a:pPr algn="ctr">
                <a:defRPr/>
              </a:pPr>
              <a:r>
                <a:rPr lang="zh-CN" altLang="en-US" sz="2400" b="1">
                  <a:latin typeface="黑体" panose="02010609060101010101" pitchFamily="49" charset="-122"/>
                  <a:ea typeface="黑体" panose="02010609060101010101" pitchFamily="49" charset="-122"/>
                </a:rPr>
                <a:t>工作坊研修项目</a:t>
              </a:r>
              <a:endParaRPr lang="zh-CN" altLang="en-US" sz="2400" b="1" dirty="0">
                <a:latin typeface="黑体" panose="02010609060101010101" pitchFamily="49" charset="-122"/>
                <a:ea typeface="黑体" panose="02010609060101010101" pitchFamily="49" charset="-122"/>
              </a:endParaRPr>
            </a:p>
          </p:txBody>
        </p:sp>
        <p:pic>
          <p:nvPicPr>
            <p:cNvPr id="1027" name="Picture 3" descr="C:\Users\Administrator\Desktop\图片1.png.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97403" y="498762"/>
              <a:ext cx="835179" cy="851883"/>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35" presetClass="emph" presetSubtype="0" repeatCount="3000" fill="hold" grpId="1" nodeType="withEffect">
                                  <p:stCondLst>
                                    <p:cond delay="500"/>
                                  </p:stCondLst>
                                  <p:childTnLst>
                                    <p:anim calcmode="discrete" valueType="str">
                                      <p:cBhvr>
                                        <p:cTn id="14" dur="100" fill="hold"/>
                                        <p:tgtEl>
                                          <p:spTgt spid="7"/>
                                        </p:tgtEl>
                                        <p:attrNameLst>
                                          <p:attrName>style.visibility</p:attrName>
                                        </p:attrNameLst>
                                      </p:cBhvr>
                                      <p:tavLst>
                                        <p:tav tm="0">
                                          <p:val>
                                            <p:strVal val="hidden"/>
                                          </p:val>
                                        </p:tav>
                                        <p:tav tm="50000">
                                          <p:val>
                                            <p:strVal val="visible"/>
                                          </p:val>
                                        </p:tav>
                                      </p:tavLst>
                                    </p:anim>
                                  </p:childTnLst>
                                </p:cTn>
                              </p:par>
                              <p:par>
                                <p:cTn id="15" presetID="2" presetClass="entr" presetSubtype="8"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35" presetClass="emph" presetSubtype="0" repeatCount="3000" fill="hold" grpId="1" nodeType="withEffect">
                                  <p:stCondLst>
                                    <p:cond delay="600"/>
                                  </p:stCondLst>
                                  <p:childTnLst>
                                    <p:anim calcmode="discrete" valueType="str">
                                      <p:cBhvr>
                                        <p:cTn id="20" dur="100" fill="hold"/>
                                        <p:tgtEl>
                                          <p:spTgt spid="8"/>
                                        </p:tgtEl>
                                        <p:attrNameLst>
                                          <p:attrName>style.visibility</p:attrName>
                                        </p:attrNameLst>
                                      </p:cBhvr>
                                      <p:tavLst>
                                        <p:tav tm="0">
                                          <p:val>
                                            <p:strVal val="hidden"/>
                                          </p:val>
                                        </p:tav>
                                        <p:tav tm="50000">
                                          <p:val>
                                            <p:strVal val="visible"/>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35" presetClass="emph" presetSubtype="0" repeatCount="3000" fill="hold" grpId="1" nodeType="withEffect">
                                  <p:stCondLst>
                                    <p:cond delay="700"/>
                                  </p:stCondLst>
                                  <p:childTnLst>
                                    <p:anim calcmode="discrete" valueType="str">
                                      <p:cBhvr>
                                        <p:cTn id="26" dur="100" fill="hold"/>
                                        <p:tgtEl>
                                          <p:spTgt spid="9"/>
                                        </p:tgtEl>
                                        <p:attrNameLst>
                                          <p:attrName>style.visibility</p:attrName>
                                        </p:attrNameLst>
                                      </p:cBhvr>
                                      <p:tavLst>
                                        <p:tav tm="0">
                                          <p:val>
                                            <p:strVal val="hidden"/>
                                          </p:val>
                                        </p:tav>
                                        <p:tav tm="50000">
                                          <p:val>
                                            <p:strVal val="visible"/>
                                          </p:val>
                                        </p:tav>
                                      </p:tavLst>
                                    </p:anim>
                                  </p:childTnLst>
                                </p:cTn>
                              </p:par>
                              <p:par>
                                <p:cTn id="27" presetID="2" presetClass="entr" presetSubtype="8" fill="hold" grpId="0" nodeType="withEffect">
                                  <p:stCondLst>
                                    <p:cond delay="110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140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8" grpId="1" animBg="1"/>
      <p:bldP spid="9" grpId="0" animBg="1"/>
      <p:bldP spid="9" grpId="1" animBg="1"/>
      <p:bldP spid="11" grpId="0" animBg="1"/>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59"/>
            <a:ext cx="12192000" cy="2947888"/>
          </a:xfrm>
          <a:prstGeom prst="rect">
            <a:avLst/>
          </a:prstGeom>
          <a:blipFill dpi="0" rotWithShape="1">
            <a:blip r:embed="rId3" cstate="print">
              <a:extLst>
                <a:ext uri="{BEBA8EAE-BF5A-486C-A8C5-ECC9F3942E4B}">
                  <a14:imgProps xmlns:a14="http://schemas.microsoft.com/office/drawing/2010/main">
                    <a14:imgLayer r:embed="rId4">
                      <a14:imgEffect>
                        <a14:saturation sat="0"/>
                      </a14:imgEffect>
                    </a14:imgLayer>
                  </a14:imgProps>
                </a:ext>
              </a:extLst>
            </a:blip>
            <a:srcRect/>
            <a:stretch>
              <a:fillRect b="-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Freeform 8"/>
          <p:cNvSpPr/>
          <p:nvPr/>
        </p:nvSpPr>
        <p:spPr bwMode="auto">
          <a:xfrm>
            <a:off x="-5103" y="267252"/>
            <a:ext cx="1588601" cy="3171653"/>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464135" y="2325677"/>
            <a:ext cx="622148" cy="124653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6" name="Rectangle 18"/>
          <p:cNvSpPr>
            <a:spLocks noChangeArrowheads="1"/>
          </p:cNvSpPr>
          <p:nvPr/>
        </p:nvSpPr>
        <p:spPr bwMode="auto">
          <a:xfrm>
            <a:off x="2009950" y="1647891"/>
            <a:ext cx="102431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卷首语</a:t>
            </a:r>
            <a:endParaRPr lang="en-US" altLang="zh-CN" sz="2667" b="1" dirty="0">
              <a:solidFill>
                <a:schemeClr val="accent1"/>
              </a:solidFill>
              <a:latin typeface="Impact" pitchFamily="34" charset="0"/>
              <a:ea typeface="微软雅黑" pitchFamily="34" charset="-122"/>
              <a:cs typeface="宋体" pitchFamily="2" charset="-122"/>
            </a:endParaRPr>
          </a:p>
        </p:txBody>
      </p:sp>
      <p:sp>
        <p:nvSpPr>
          <p:cNvPr id="8" name="Rectangle 18"/>
          <p:cNvSpPr>
            <a:spLocks noChangeArrowheads="1"/>
          </p:cNvSpPr>
          <p:nvPr/>
        </p:nvSpPr>
        <p:spPr bwMode="auto">
          <a:xfrm>
            <a:off x="3216000" y="1647890"/>
            <a:ext cx="2261838"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2667" dirty="0">
                <a:solidFill>
                  <a:schemeClr val="accent2"/>
                </a:solidFill>
                <a:latin typeface="+mj-lt"/>
                <a:ea typeface="微软雅黑" pitchFamily="34" charset="-122"/>
                <a:cs typeface="宋体" pitchFamily="2" charset="-122"/>
              </a:rPr>
              <a:t>JUAN SHOU YU</a:t>
            </a:r>
          </a:p>
        </p:txBody>
      </p:sp>
      <p:sp>
        <p:nvSpPr>
          <p:cNvPr id="13" name="Freeform 7"/>
          <p:cNvSpPr>
            <a:spLocks noEditPoints="1"/>
          </p:cNvSpPr>
          <p:nvPr/>
        </p:nvSpPr>
        <p:spPr bwMode="auto">
          <a:xfrm>
            <a:off x="1817930" y="3427943"/>
            <a:ext cx="444500" cy="357856"/>
          </a:xfrm>
          <a:custGeom>
            <a:avLst/>
            <a:gdLst>
              <a:gd name="T0" fmla="*/ 0 w 734"/>
              <a:gd name="T1" fmla="*/ 591 h 591"/>
              <a:gd name="T2" fmla="*/ 0 w 734"/>
              <a:gd name="T3" fmla="*/ 311 h 591"/>
              <a:gd name="T4" fmla="*/ 265 w 734"/>
              <a:gd name="T5" fmla="*/ 0 h 591"/>
              <a:gd name="T6" fmla="*/ 265 w 734"/>
              <a:gd name="T7" fmla="*/ 122 h 591"/>
              <a:gd name="T8" fmla="*/ 166 w 734"/>
              <a:gd name="T9" fmla="*/ 235 h 591"/>
              <a:gd name="T10" fmla="*/ 166 w 734"/>
              <a:gd name="T11" fmla="*/ 288 h 591"/>
              <a:gd name="T12" fmla="*/ 287 w 734"/>
              <a:gd name="T13" fmla="*/ 288 h 591"/>
              <a:gd name="T14" fmla="*/ 287 w 734"/>
              <a:gd name="T15" fmla="*/ 591 h 591"/>
              <a:gd name="T16" fmla="*/ 0 w 734"/>
              <a:gd name="T17" fmla="*/ 591 h 591"/>
              <a:gd name="T18" fmla="*/ 446 w 734"/>
              <a:gd name="T19" fmla="*/ 591 h 591"/>
              <a:gd name="T20" fmla="*/ 446 w 734"/>
              <a:gd name="T21" fmla="*/ 311 h 591"/>
              <a:gd name="T22" fmla="*/ 711 w 734"/>
              <a:gd name="T23" fmla="*/ 0 h 591"/>
              <a:gd name="T24" fmla="*/ 711 w 734"/>
              <a:gd name="T25" fmla="*/ 122 h 591"/>
              <a:gd name="T26" fmla="*/ 651 w 734"/>
              <a:gd name="T27" fmla="*/ 167 h 591"/>
              <a:gd name="T28" fmla="*/ 635 w 734"/>
              <a:gd name="T29" fmla="*/ 182 h 591"/>
              <a:gd name="T30" fmla="*/ 613 w 734"/>
              <a:gd name="T31" fmla="*/ 235 h 591"/>
              <a:gd name="T32" fmla="*/ 613 w 734"/>
              <a:gd name="T33" fmla="*/ 288 h 591"/>
              <a:gd name="T34" fmla="*/ 734 w 734"/>
              <a:gd name="T35" fmla="*/ 288 h 591"/>
              <a:gd name="T36" fmla="*/ 734 w 734"/>
              <a:gd name="T37" fmla="*/ 591 h 591"/>
              <a:gd name="T38" fmla="*/ 446 w 734"/>
              <a:gd name="T39" fmla="*/ 59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4" h="591">
                <a:moveTo>
                  <a:pt x="0" y="591"/>
                </a:moveTo>
                <a:cubicBezTo>
                  <a:pt x="0" y="311"/>
                  <a:pt x="0" y="311"/>
                  <a:pt x="0" y="311"/>
                </a:cubicBezTo>
                <a:cubicBezTo>
                  <a:pt x="30" y="134"/>
                  <a:pt x="118" y="31"/>
                  <a:pt x="265" y="0"/>
                </a:cubicBezTo>
                <a:cubicBezTo>
                  <a:pt x="265" y="122"/>
                  <a:pt x="265" y="122"/>
                  <a:pt x="265" y="122"/>
                </a:cubicBezTo>
                <a:cubicBezTo>
                  <a:pt x="209" y="147"/>
                  <a:pt x="176" y="185"/>
                  <a:pt x="166" y="235"/>
                </a:cubicBezTo>
                <a:cubicBezTo>
                  <a:pt x="166" y="288"/>
                  <a:pt x="166" y="288"/>
                  <a:pt x="166" y="288"/>
                </a:cubicBezTo>
                <a:cubicBezTo>
                  <a:pt x="287" y="288"/>
                  <a:pt x="287" y="288"/>
                  <a:pt x="287" y="288"/>
                </a:cubicBezTo>
                <a:cubicBezTo>
                  <a:pt x="287" y="591"/>
                  <a:pt x="287" y="591"/>
                  <a:pt x="287" y="591"/>
                </a:cubicBezTo>
                <a:lnTo>
                  <a:pt x="0" y="591"/>
                </a:lnTo>
                <a:close/>
                <a:moveTo>
                  <a:pt x="446" y="591"/>
                </a:moveTo>
                <a:cubicBezTo>
                  <a:pt x="446" y="311"/>
                  <a:pt x="446" y="311"/>
                  <a:pt x="446" y="311"/>
                </a:cubicBezTo>
                <a:cubicBezTo>
                  <a:pt x="461" y="144"/>
                  <a:pt x="550" y="41"/>
                  <a:pt x="711" y="0"/>
                </a:cubicBezTo>
                <a:cubicBezTo>
                  <a:pt x="711" y="122"/>
                  <a:pt x="711" y="122"/>
                  <a:pt x="711" y="122"/>
                </a:cubicBezTo>
                <a:cubicBezTo>
                  <a:pt x="686" y="137"/>
                  <a:pt x="666" y="152"/>
                  <a:pt x="651" y="167"/>
                </a:cubicBezTo>
                <a:cubicBezTo>
                  <a:pt x="651" y="172"/>
                  <a:pt x="645" y="177"/>
                  <a:pt x="635" y="182"/>
                </a:cubicBezTo>
                <a:cubicBezTo>
                  <a:pt x="620" y="207"/>
                  <a:pt x="613" y="225"/>
                  <a:pt x="613" y="235"/>
                </a:cubicBezTo>
                <a:cubicBezTo>
                  <a:pt x="613" y="288"/>
                  <a:pt x="613" y="288"/>
                  <a:pt x="613" y="288"/>
                </a:cubicBezTo>
                <a:cubicBezTo>
                  <a:pt x="734" y="288"/>
                  <a:pt x="734" y="288"/>
                  <a:pt x="734" y="288"/>
                </a:cubicBezTo>
                <a:cubicBezTo>
                  <a:pt x="734" y="591"/>
                  <a:pt x="734" y="591"/>
                  <a:pt x="734" y="591"/>
                </a:cubicBezTo>
                <a:lnTo>
                  <a:pt x="446" y="591"/>
                </a:lnTo>
                <a:close/>
              </a:path>
            </a:pathLst>
          </a:custGeom>
          <a:solidFill>
            <a:schemeClr val="accent2"/>
          </a:solidFill>
          <a:ln>
            <a:noFill/>
          </a:ln>
        </p:spPr>
        <p:txBody>
          <a:bodyPr vert="horz" wrap="square" lIns="121920" tIns="60960" rIns="121920" bIns="60960" numCol="1" anchor="t" anchorCtr="0" compatLnSpc="1"/>
          <a:lstStyle/>
          <a:p>
            <a:endParaRPr lang="zh-CN" altLang="en-US" sz="2400"/>
          </a:p>
        </p:txBody>
      </p:sp>
      <p:sp>
        <p:nvSpPr>
          <p:cNvPr id="17" name="Freeform 7"/>
          <p:cNvSpPr>
            <a:spLocks noEditPoints="1"/>
          </p:cNvSpPr>
          <p:nvPr/>
        </p:nvSpPr>
        <p:spPr bwMode="auto">
          <a:xfrm rot="10800000">
            <a:off x="9840001" y="5580125"/>
            <a:ext cx="444500" cy="357856"/>
          </a:xfrm>
          <a:custGeom>
            <a:avLst/>
            <a:gdLst>
              <a:gd name="T0" fmla="*/ 0 w 734"/>
              <a:gd name="T1" fmla="*/ 591 h 591"/>
              <a:gd name="T2" fmla="*/ 0 w 734"/>
              <a:gd name="T3" fmla="*/ 311 h 591"/>
              <a:gd name="T4" fmla="*/ 265 w 734"/>
              <a:gd name="T5" fmla="*/ 0 h 591"/>
              <a:gd name="T6" fmla="*/ 265 w 734"/>
              <a:gd name="T7" fmla="*/ 122 h 591"/>
              <a:gd name="T8" fmla="*/ 166 w 734"/>
              <a:gd name="T9" fmla="*/ 235 h 591"/>
              <a:gd name="T10" fmla="*/ 166 w 734"/>
              <a:gd name="T11" fmla="*/ 288 h 591"/>
              <a:gd name="T12" fmla="*/ 287 w 734"/>
              <a:gd name="T13" fmla="*/ 288 h 591"/>
              <a:gd name="T14" fmla="*/ 287 w 734"/>
              <a:gd name="T15" fmla="*/ 591 h 591"/>
              <a:gd name="T16" fmla="*/ 0 w 734"/>
              <a:gd name="T17" fmla="*/ 591 h 591"/>
              <a:gd name="T18" fmla="*/ 446 w 734"/>
              <a:gd name="T19" fmla="*/ 591 h 591"/>
              <a:gd name="T20" fmla="*/ 446 w 734"/>
              <a:gd name="T21" fmla="*/ 311 h 591"/>
              <a:gd name="T22" fmla="*/ 711 w 734"/>
              <a:gd name="T23" fmla="*/ 0 h 591"/>
              <a:gd name="T24" fmla="*/ 711 w 734"/>
              <a:gd name="T25" fmla="*/ 122 h 591"/>
              <a:gd name="T26" fmla="*/ 651 w 734"/>
              <a:gd name="T27" fmla="*/ 167 h 591"/>
              <a:gd name="T28" fmla="*/ 635 w 734"/>
              <a:gd name="T29" fmla="*/ 182 h 591"/>
              <a:gd name="T30" fmla="*/ 613 w 734"/>
              <a:gd name="T31" fmla="*/ 235 h 591"/>
              <a:gd name="T32" fmla="*/ 613 w 734"/>
              <a:gd name="T33" fmla="*/ 288 h 591"/>
              <a:gd name="T34" fmla="*/ 734 w 734"/>
              <a:gd name="T35" fmla="*/ 288 h 591"/>
              <a:gd name="T36" fmla="*/ 734 w 734"/>
              <a:gd name="T37" fmla="*/ 591 h 591"/>
              <a:gd name="T38" fmla="*/ 446 w 734"/>
              <a:gd name="T39" fmla="*/ 59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4" h="591">
                <a:moveTo>
                  <a:pt x="0" y="591"/>
                </a:moveTo>
                <a:cubicBezTo>
                  <a:pt x="0" y="311"/>
                  <a:pt x="0" y="311"/>
                  <a:pt x="0" y="311"/>
                </a:cubicBezTo>
                <a:cubicBezTo>
                  <a:pt x="30" y="134"/>
                  <a:pt x="118" y="31"/>
                  <a:pt x="265" y="0"/>
                </a:cubicBezTo>
                <a:cubicBezTo>
                  <a:pt x="265" y="122"/>
                  <a:pt x="265" y="122"/>
                  <a:pt x="265" y="122"/>
                </a:cubicBezTo>
                <a:cubicBezTo>
                  <a:pt x="209" y="147"/>
                  <a:pt x="176" y="185"/>
                  <a:pt x="166" y="235"/>
                </a:cubicBezTo>
                <a:cubicBezTo>
                  <a:pt x="166" y="288"/>
                  <a:pt x="166" y="288"/>
                  <a:pt x="166" y="288"/>
                </a:cubicBezTo>
                <a:cubicBezTo>
                  <a:pt x="287" y="288"/>
                  <a:pt x="287" y="288"/>
                  <a:pt x="287" y="288"/>
                </a:cubicBezTo>
                <a:cubicBezTo>
                  <a:pt x="287" y="591"/>
                  <a:pt x="287" y="591"/>
                  <a:pt x="287" y="591"/>
                </a:cubicBezTo>
                <a:lnTo>
                  <a:pt x="0" y="591"/>
                </a:lnTo>
                <a:close/>
                <a:moveTo>
                  <a:pt x="446" y="591"/>
                </a:moveTo>
                <a:cubicBezTo>
                  <a:pt x="446" y="311"/>
                  <a:pt x="446" y="311"/>
                  <a:pt x="446" y="311"/>
                </a:cubicBezTo>
                <a:cubicBezTo>
                  <a:pt x="461" y="144"/>
                  <a:pt x="550" y="41"/>
                  <a:pt x="711" y="0"/>
                </a:cubicBezTo>
                <a:cubicBezTo>
                  <a:pt x="711" y="122"/>
                  <a:pt x="711" y="122"/>
                  <a:pt x="711" y="122"/>
                </a:cubicBezTo>
                <a:cubicBezTo>
                  <a:pt x="686" y="137"/>
                  <a:pt x="666" y="152"/>
                  <a:pt x="651" y="167"/>
                </a:cubicBezTo>
                <a:cubicBezTo>
                  <a:pt x="651" y="172"/>
                  <a:pt x="645" y="177"/>
                  <a:pt x="635" y="182"/>
                </a:cubicBezTo>
                <a:cubicBezTo>
                  <a:pt x="620" y="207"/>
                  <a:pt x="613" y="225"/>
                  <a:pt x="613" y="235"/>
                </a:cubicBezTo>
                <a:cubicBezTo>
                  <a:pt x="613" y="288"/>
                  <a:pt x="613" y="288"/>
                  <a:pt x="613" y="288"/>
                </a:cubicBezTo>
                <a:cubicBezTo>
                  <a:pt x="734" y="288"/>
                  <a:pt x="734" y="288"/>
                  <a:pt x="734" y="288"/>
                </a:cubicBezTo>
                <a:cubicBezTo>
                  <a:pt x="734" y="591"/>
                  <a:pt x="734" y="591"/>
                  <a:pt x="734" y="591"/>
                </a:cubicBezTo>
                <a:lnTo>
                  <a:pt x="446" y="591"/>
                </a:lnTo>
                <a:close/>
              </a:path>
            </a:pathLst>
          </a:custGeom>
          <a:solidFill>
            <a:schemeClr val="accent2"/>
          </a:solidFill>
          <a:ln>
            <a:noFill/>
          </a:ln>
        </p:spPr>
        <p:txBody>
          <a:bodyPr vert="horz" wrap="square" lIns="121920" tIns="60960" rIns="121920" bIns="60960" numCol="1" anchor="t" anchorCtr="0" compatLnSpc="1"/>
          <a:lstStyle/>
          <a:p>
            <a:endParaRPr lang="zh-CN" altLang="en-US" sz="2400"/>
          </a:p>
        </p:txBody>
      </p:sp>
      <p:sp>
        <p:nvSpPr>
          <p:cNvPr id="7" name="矩形 6"/>
          <p:cNvSpPr/>
          <p:nvPr/>
        </p:nvSpPr>
        <p:spPr>
          <a:xfrm>
            <a:off x="2553984" y="3190796"/>
            <a:ext cx="7084032" cy="3459730"/>
          </a:xfrm>
          <a:prstGeom prst="rect">
            <a:avLst/>
          </a:prstGeom>
        </p:spPr>
        <p:txBody>
          <a:bodyPr wrap="square">
            <a:spAutoFit/>
          </a:bodyPr>
          <a:lstStyle/>
          <a:p>
            <a:pPr>
              <a:lnSpc>
                <a:spcPct val="150000"/>
              </a:lnSpc>
            </a:pPr>
            <a:r>
              <a:rPr lang="zh-CN" altLang="zh-CN" dirty="0">
                <a:solidFill>
                  <a:schemeClr val="bg1"/>
                </a:solidFill>
                <a:latin typeface="微软雅黑" pitchFamily="34" charset="-122"/>
              </a:rPr>
              <a:t>“</a:t>
            </a:r>
            <a:r>
              <a:rPr lang="en-US" altLang="zh-CN" dirty="0">
                <a:solidFill>
                  <a:schemeClr val="bg1"/>
                </a:solidFill>
                <a:latin typeface="微软雅黑" pitchFamily="34" charset="-122"/>
              </a:rPr>
              <a:t>    </a:t>
            </a:r>
            <a:r>
              <a:rPr lang="zh-CN" altLang="en-US" sz="1400" dirty="0"/>
              <a:t>研修活动中，我认为受益最深的还是听观摩课、以及看教学视频这几种形式，这几种活动形式真正提高了我的教学实践能力，让我由理论走向实践，并在实践中形成能体现自己特点的教学风格。</a:t>
            </a:r>
          </a:p>
          <a:p>
            <a:pPr>
              <a:lnSpc>
                <a:spcPct val="150000"/>
              </a:lnSpc>
            </a:pPr>
            <a:r>
              <a:rPr lang="zh-CN" altLang="en-US" sz="1400" dirty="0"/>
              <a:t>       通过研修，反思教学方面，我觉得一名合格的教师，光会教还不行，还得研。要成为一名教育科研教师，要朝着教育特长型发展，这就要求我必须在一定行为规范的基础上，将自身调节机制放在教育活动的控制执行环节上，直接影响活动的进行及活动目标实现的水平，就要求我在认识能力、设计能力、传播能力、组织能力等方面都有所锻炼。为了做好这些，我决定在平时的教学活动中多搜集教学资源，以堆积、沉淀并吸收经验。</a:t>
            </a:r>
          </a:p>
          <a:p>
            <a:pPr>
              <a:lnSpc>
                <a:spcPct val="150000"/>
              </a:lnSpc>
            </a:pPr>
            <a:endParaRPr lang="zh-CN" altLang="en-US" sz="1400" dirty="0"/>
          </a:p>
          <a:p>
            <a:pPr>
              <a:lnSpc>
                <a:spcPct val="150000"/>
              </a:lnSpc>
            </a:pPr>
            <a:endParaRPr lang="zh-CN" altLang="en-US" dirty="0">
              <a:latin typeface="微软雅黑"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id="{9CD9785E-A7C6-40CD-9B7F-E16C67674CBD}"/>
              </a:ext>
            </a:extLst>
          </p:cNvPr>
          <p:cNvSpPr/>
          <p:nvPr/>
        </p:nvSpPr>
        <p:spPr>
          <a:xfrm>
            <a:off x="6246377" y="6025942"/>
            <a:ext cx="4050823" cy="307777"/>
          </a:xfrm>
          <a:prstGeom prst="rect">
            <a:avLst/>
          </a:prstGeom>
        </p:spPr>
        <p:txBody>
          <a:bodyPr wrap="square">
            <a:spAutoFit/>
          </a:bodyPr>
          <a:lstStyle/>
          <a:p>
            <a:r>
              <a:rPr lang="en-US" altLang="zh-CN" sz="1400" dirty="0"/>
              <a:t>——</a:t>
            </a:r>
            <a:r>
              <a:rPr lang="zh-CN" altLang="en-US" sz="1400" dirty="0"/>
              <a:t>甘肃省礼县桥头镇蒋寺小学  蒋永峰</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400"/>
                                  </p:stCondLst>
                                  <p:childTnLst>
                                    <p:anim calcmode="discrete" valueType="str">
                                      <p:cBhvr>
                                        <p:cTn id="10" dur="100" fill="hold"/>
                                        <p:tgtEl>
                                          <p:spTgt spid="4"/>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20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600"/>
                                  </p:stCondLst>
                                  <p:childTnLst>
                                    <p:anim calcmode="discrete" valueType="str">
                                      <p:cBhvr>
                                        <p:cTn id="16" dur="100" fill="hold"/>
                                        <p:tgtEl>
                                          <p:spTgt spid="3"/>
                                        </p:tgtEl>
                                        <p:attrNameLst>
                                          <p:attrName>style.visibility</p:attrName>
                                        </p:attrNameLst>
                                      </p:cBhvr>
                                      <p:tavLst>
                                        <p:tav tm="0">
                                          <p:val>
                                            <p:strVal val="hidden"/>
                                          </p:val>
                                        </p:tav>
                                        <p:tav tm="50000">
                                          <p:val>
                                            <p:strVal val="visible"/>
                                          </p:val>
                                        </p:tav>
                                      </p:tavLst>
                                    </p:anim>
                                  </p:childTnLst>
                                </p:cTn>
                              </p:par>
                              <p:par>
                                <p:cTn id="17" presetID="47" presetClass="entr" presetSubtype="0" fill="hold" grpId="0" nodeType="withEffect">
                                  <p:stCondLst>
                                    <p:cond delay="7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300"/>
                                        <p:tgtEl>
                                          <p:spTgt spid="6"/>
                                        </p:tgtEl>
                                      </p:cBhvr>
                                    </p:animEffect>
                                    <p:anim calcmode="lin" valueType="num">
                                      <p:cBhvr>
                                        <p:cTn id="20" dur="300" fill="hold"/>
                                        <p:tgtEl>
                                          <p:spTgt spid="6"/>
                                        </p:tgtEl>
                                        <p:attrNameLst>
                                          <p:attrName>ppt_x</p:attrName>
                                        </p:attrNameLst>
                                      </p:cBhvr>
                                      <p:tavLst>
                                        <p:tav tm="0">
                                          <p:val>
                                            <p:strVal val="#ppt_x"/>
                                          </p:val>
                                        </p:tav>
                                        <p:tav tm="100000">
                                          <p:val>
                                            <p:strVal val="#ppt_x"/>
                                          </p:val>
                                        </p:tav>
                                      </p:tavLst>
                                    </p:anim>
                                    <p:anim calcmode="lin" valueType="num">
                                      <p:cBhvr>
                                        <p:cTn id="21" dur="300" fill="hold"/>
                                        <p:tgtEl>
                                          <p:spTgt spid="6"/>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7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300"/>
                                        <p:tgtEl>
                                          <p:spTgt spid="8"/>
                                        </p:tgtEl>
                                      </p:cBhvr>
                                    </p:animEffect>
                                    <p:anim calcmode="lin" valueType="num">
                                      <p:cBhvr>
                                        <p:cTn id="25" dur="300" fill="hold"/>
                                        <p:tgtEl>
                                          <p:spTgt spid="8"/>
                                        </p:tgtEl>
                                        <p:attrNameLst>
                                          <p:attrName>ppt_x</p:attrName>
                                        </p:attrNameLst>
                                      </p:cBhvr>
                                      <p:tavLst>
                                        <p:tav tm="0">
                                          <p:val>
                                            <p:strVal val="#ppt_x"/>
                                          </p:val>
                                        </p:tav>
                                        <p:tav tm="100000">
                                          <p:val>
                                            <p:strVal val="#ppt_x"/>
                                          </p:val>
                                        </p:tav>
                                      </p:tavLst>
                                    </p:anim>
                                    <p:anim calcmode="lin" valueType="num">
                                      <p:cBhvr>
                                        <p:cTn id="26" dur="300" fill="hold"/>
                                        <p:tgtEl>
                                          <p:spTgt spid="8"/>
                                        </p:tgtEl>
                                        <p:attrNameLst>
                                          <p:attrName>ppt_y</p:attrName>
                                        </p:attrNameLst>
                                      </p:cBhvr>
                                      <p:tavLst>
                                        <p:tav tm="0">
                                          <p:val>
                                            <p:strVal val="#ppt_y-.1"/>
                                          </p:val>
                                        </p:tav>
                                        <p:tav tm="100000">
                                          <p:val>
                                            <p:strVal val="#ppt_y"/>
                                          </p:val>
                                        </p:tav>
                                      </p:tavLst>
                                    </p:anim>
                                  </p:childTnLst>
                                </p:cTn>
                              </p:par>
                              <p:par>
                                <p:cTn id="27" presetID="53" presetClass="entr" presetSubtype="16" fill="hold" grpId="0" nodeType="withEffect">
                                  <p:stCondLst>
                                    <p:cond delay="13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53" presetClass="entr" presetSubtype="16" fill="hold" grpId="0" nodeType="withEffect">
                                  <p:stCondLst>
                                    <p:cond delay="13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6" grpId="0"/>
      <p:bldP spid="8" grpId="0"/>
      <p:bldP spid="13"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p:cNvSpPr/>
          <p:nvPr/>
        </p:nvSpPr>
        <p:spPr bwMode="auto">
          <a:xfrm>
            <a:off x="1" y="1059"/>
            <a:ext cx="429783" cy="858064"/>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3" name="Freeform 9"/>
          <p:cNvSpPr/>
          <p:nvPr/>
        </p:nvSpPr>
        <p:spPr bwMode="auto">
          <a:xfrm>
            <a:off x="133179" y="301289"/>
            <a:ext cx="288151" cy="577340"/>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lumMod val="75000"/>
            </a:schemeClr>
          </a:solidFill>
          <a:ln>
            <a:noFill/>
          </a:ln>
        </p:spPr>
        <p:txBody>
          <a:bodyPr vert="horz" wrap="square" lIns="121920" tIns="60960" rIns="121920" bIns="60960" numCol="1" anchor="t" anchorCtr="0" compatLnSpc="1"/>
          <a:lstStyle/>
          <a:p>
            <a:endParaRPr lang="zh-CN" altLang="en-US" sz="2400"/>
          </a:p>
        </p:txBody>
      </p:sp>
      <p:grpSp>
        <p:nvGrpSpPr>
          <p:cNvPr id="7" name="组合 6"/>
          <p:cNvGrpSpPr/>
          <p:nvPr/>
        </p:nvGrpSpPr>
        <p:grpSpPr>
          <a:xfrm>
            <a:off x="618067" y="301289"/>
            <a:ext cx="2435287" cy="410433"/>
            <a:chOff x="463550" y="194692"/>
            <a:chExt cx="1826465" cy="307825"/>
          </a:xfrm>
        </p:grpSpPr>
        <p:sp>
          <p:nvSpPr>
            <p:cNvPr id="4" name="Rectangle 18"/>
            <p:cNvSpPr>
              <a:spLocks noChangeArrowheads="1"/>
            </p:cNvSpPr>
            <p:nvPr/>
          </p:nvSpPr>
          <p:spPr bwMode="auto">
            <a:xfrm>
              <a:off x="463550" y="194692"/>
              <a:ext cx="512159"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6"/>
                  </a:solidFill>
                  <a:latin typeface="Impact" pitchFamily="34" charset="0"/>
                  <a:ea typeface="微软雅黑" pitchFamily="34" charset="-122"/>
                  <a:cs typeface="宋体" pitchFamily="2" charset="-122"/>
                </a:rPr>
                <a:t>目录</a:t>
              </a:r>
              <a:endParaRPr lang="en-US" altLang="zh-CN" sz="2667" b="1" dirty="0">
                <a:solidFill>
                  <a:schemeClr val="accent6"/>
                </a:solidFill>
                <a:latin typeface="Impact" pitchFamily="34" charset="0"/>
                <a:ea typeface="微软雅黑" pitchFamily="34" charset="-122"/>
                <a:cs typeface="宋体" pitchFamily="2" charset="-122"/>
              </a:endParaRPr>
            </a:p>
          </p:txBody>
        </p:sp>
        <p:sp>
          <p:nvSpPr>
            <p:cNvPr id="6" name="Rectangle 18"/>
            <p:cNvSpPr>
              <a:spLocks noChangeArrowheads="1"/>
            </p:cNvSpPr>
            <p:nvPr/>
          </p:nvSpPr>
          <p:spPr bwMode="auto">
            <a:xfrm>
              <a:off x="1054100" y="194692"/>
              <a:ext cx="1235915"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2667" dirty="0">
                  <a:solidFill>
                    <a:srgbClr val="C00000"/>
                  </a:solidFill>
                  <a:latin typeface="+mj-lt"/>
                  <a:ea typeface="微软雅黑" pitchFamily="34" charset="-122"/>
                  <a:cs typeface="宋体" pitchFamily="2" charset="-122"/>
                </a:rPr>
                <a:t>CONTENTS</a:t>
              </a:r>
            </a:p>
          </p:txBody>
        </p:sp>
      </p:grpSp>
      <p:sp>
        <p:nvSpPr>
          <p:cNvPr id="16" name="菱形 15"/>
          <p:cNvSpPr/>
          <p:nvPr/>
        </p:nvSpPr>
        <p:spPr>
          <a:xfrm>
            <a:off x="1258324" y="1759048"/>
            <a:ext cx="4298755" cy="4298755"/>
          </a:xfrm>
          <a:prstGeom prst="diamond">
            <a:avLst/>
          </a:prstGeom>
          <a:blipFill dpi="0" rotWithShape="1">
            <a:blip r:embed="rId3" cstate="print"/>
            <a:srcRect/>
            <a:stretch>
              <a:fillRect/>
            </a:stretch>
          </a:blip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7" name="Freeform 9"/>
          <p:cNvSpPr/>
          <p:nvPr/>
        </p:nvSpPr>
        <p:spPr bwMode="auto">
          <a:xfrm>
            <a:off x="5039883" y="3166625"/>
            <a:ext cx="358379" cy="718048"/>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18" name="Freeform 9"/>
          <p:cNvSpPr/>
          <p:nvPr/>
        </p:nvSpPr>
        <p:spPr bwMode="auto">
          <a:xfrm>
            <a:off x="2796524" y="5253203"/>
            <a:ext cx="358379" cy="718048"/>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noFill/>
          <a:ln w="6350" cap="flat">
            <a:solidFill>
              <a:schemeClr val="accent6">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cxnSp>
        <p:nvCxnSpPr>
          <p:cNvPr id="29" name="直接连接符 28"/>
          <p:cNvCxnSpPr/>
          <p:nvPr/>
        </p:nvCxnSpPr>
        <p:spPr>
          <a:xfrm>
            <a:off x="4655841" y="1988841"/>
            <a:ext cx="4868103" cy="4868103"/>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5171067" y="2480045"/>
            <a:ext cx="96011" cy="96011"/>
          </a:xfrm>
          <a:prstGeom prst="ellipse">
            <a:avLst/>
          </a:prstGeom>
          <a:solidFill>
            <a:schemeClr val="accent6"/>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Rectangle 20"/>
          <p:cNvSpPr>
            <a:spLocks noChangeArrowheads="1"/>
          </p:cNvSpPr>
          <p:nvPr/>
        </p:nvSpPr>
        <p:spPr bwMode="auto">
          <a:xfrm>
            <a:off x="5856043" y="2322866"/>
            <a:ext cx="144002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zh-CN" altLang="en-US" sz="2667" dirty="0">
                <a:solidFill>
                  <a:schemeClr val="accent6">
                    <a:lumMod val="75000"/>
                  </a:schemeClr>
                </a:solidFill>
                <a:latin typeface="微软雅黑" pitchFamily="34" charset="-122"/>
                <a:ea typeface="微软雅黑" pitchFamily="34" charset="-122"/>
                <a:cs typeface="Arial" pitchFamily="34" charset="0"/>
              </a:rPr>
              <a:t>学习篇</a:t>
            </a:r>
          </a:p>
        </p:txBody>
      </p:sp>
      <p:sp>
        <p:nvSpPr>
          <p:cNvPr id="30" name="椭圆 29"/>
          <p:cNvSpPr/>
          <p:nvPr/>
        </p:nvSpPr>
        <p:spPr>
          <a:xfrm>
            <a:off x="6000000" y="3374692"/>
            <a:ext cx="96011" cy="96011"/>
          </a:xfrm>
          <a:prstGeom prst="ellipse">
            <a:avLst/>
          </a:prstGeom>
          <a:solidFill>
            <a:schemeClr val="accent6"/>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Rectangle 20"/>
          <p:cNvSpPr>
            <a:spLocks noChangeArrowheads="1"/>
          </p:cNvSpPr>
          <p:nvPr/>
        </p:nvSpPr>
        <p:spPr bwMode="auto">
          <a:xfrm>
            <a:off x="6864011" y="3217513"/>
            <a:ext cx="145114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2667" dirty="0">
                <a:solidFill>
                  <a:schemeClr val="accent6">
                    <a:lumMod val="75000"/>
                  </a:schemeClr>
                </a:solidFill>
                <a:latin typeface="微软雅黑" pitchFamily="34" charset="-122"/>
                <a:ea typeface="微软雅黑" pitchFamily="34" charset="-122"/>
                <a:cs typeface="Arial" pitchFamily="34" charset="0"/>
              </a:rPr>
              <a:t>教学篇</a:t>
            </a:r>
          </a:p>
        </p:txBody>
      </p:sp>
      <p:sp>
        <p:nvSpPr>
          <p:cNvPr id="35" name="椭圆 34"/>
          <p:cNvSpPr/>
          <p:nvPr/>
        </p:nvSpPr>
        <p:spPr>
          <a:xfrm>
            <a:off x="6864011" y="4197000"/>
            <a:ext cx="96011" cy="96011"/>
          </a:xfrm>
          <a:prstGeom prst="ellipse">
            <a:avLst/>
          </a:prstGeom>
          <a:solidFill>
            <a:schemeClr val="accent6"/>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Rectangle 20"/>
          <p:cNvSpPr>
            <a:spLocks noChangeArrowheads="1"/>
          </p:cNvSpPr>
          <p:nvPr/>
        </p:nvSpPr>
        <p:spPr bwMode="auto">
          <a:xfrm>
            <a:off x="7824000" y="4039007"/>
            <a:ext cx="145154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2667" dirty="0">
                <a:solidFill>
                  <a:schemeClr val="accent6">
                    <a:lumMod val="75000"/>
                  </a:schemeClr>
                </a:solidFill>
                <a:latin typeface="微软雅黑" pitchFamily="34" charset="-122"/>
                <a:ea typeface="微软雅黑" pitchFamily="34" charset="-122"/>
                <a:cs typeface="Arial" pitchFamily="34" charset="0"/>
              </a:rPr>
              <a:t>管理篇</a:t>
            </a:r>
          </a:p>
        </p:txBody>
      </p:sp>
      <p:sp>
        <p:nvSpPr>
          <p:cNvPr id="39" name="椭圆 38"/>
          <p:cNvSpPr/>
          <p:nvPr/>
        </p:nvSpPr>
        <p:spPr>
          <a:xfrm>
            <a:off x="7775995" y="5104763"/>
            <a:ext cx="96011" cy="96011"/>
          </a:xfrm>
          <a:prstGeom prst="ellipse">
            <a:avLst/>
          </a:prstGeom>
          <a:solidFill>
            <a:schemeClr val="accent6"/>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1" name="Rectangle 20"/>
          <p:cNvSpPr>
            <a:spLocks noChangeArrowheads="1"/>
          </p:cNvSpPr>
          <p:nvPr/>
        </p:nvSpPr>
        <p:spPr bwMode="auto">
          <a:xfrm>
            <a:off x="8796013" y="4947583"/>
            <a:ext cx="145585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2667" dirty="0">
                <a:solidFill>
                  <a:schemeClr val="accent6">
                    <a:lumMod val="75000"/>
                  </a:schemeClr>
                </a:solidFill>
                <a:latin typeface="微软雅黑" pitchFamily="34" charset="-122"/>
                <a:ea typeface="微软雅黑" pitchFamily="34" charset="-122"/>
                <a:cs typeface="Arial" pitchFamily="34" charset="0"/>
              </a:rPr>
              <a:t>服务篇</a:t>
            </a:r>
          </a:p>
        </p:txBody>
      </p:sp>
      <p:sp>
        <p:nvSpPr>
          <p:cNvPr id="25" name="Freeform 7"/>
          <p:cNvSpPr/>
          <p:nvPr/>
        </p:nvSpPr>
        <p:spPr bwMode="auto">
          <a:xfrm>
            <a:off x="1742876" y="3431643"/>
            <a:ext cx="477640" cy="953565"/>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26" name="椭圆 25"/>
          <p:cNvSpPr/>
          <p:nvPr/>
        </p:nvSpPr>
        <p:spPr>
          <a:xfrm>
            <a:off x="8748008" y="6075505"/>
            <a:ext cx="96011" cy="96011"/>
          </a:xfrm>
          <a:prstGeom prst="ellipse">
            <a:avLst/>
          </a:prstGeom>
          <a:solidFill>
            <a:schemeClr val="accent6"/>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Rectangle 20"/>
          <p:cNvSpPr>
            <a:spLocks noChangeArrowheads="1"/>
          </p:cNvSpPr>
          <p:nvPr/>
        </p:nvSpPr>
        <p:spPr bwMode="auto">
          <a:xfrm>
            <a:off x="9817341" y="5916930"/>
            <a:ext cx="2112000"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2667" dirty="0">
                <a:solidFill>
                  <a:schemeClr val="accent6">
                    <a:lumMod val="75000"/>
                  </a:schemeClr>
                </a:solidFill>
                <a:latin typeface="微软雅黑" pitchFamily="34" charset="-122"/>
                <a:ea typeface="微软雅黑" pitchFamily="34" charset="-122"/>
                <a:cs typeface="Arial" pitchFamily="34" charset="0"/>
              </a:rPr>
              <a:t>活动篇</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400"/>
                                  </p:stCondLst>
                                  <p:childTnLst>
                                    <p:anim calcmode="discrete" valueType="str">
                                      <p:cBhvr>
                                        <p:cTn id="10" dur="100" fill="hold"/>
                                        <p:tgtEl>
                                          <p:spTgt spid="3"/>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20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600"/>
                                  </p:stCondLst>
                                  <p:childTnLst>
                                    <p:anim calcmode="discrete" valueType="str">
                                      <p:cBhvr>
                                        <p:cTn id="16" dur="100" fill="hold"/>
                                        <p:tgtEl>
                                          <p:spTgt spid="2"/>
                                        </p:tgtEl>
                                        <p:attrNameLst>
                                          <p:attrName>style.visibility</p:attrName>
                                        </p:attrNameLst>
                                      </p:cBhvr>
                                      <p:tavLst>
                                        <p:tav tm="0">
                                          <p:val>
                                            <p:strVal val="hidden"/>
                                          </p:val>
                                        </p:tav>
                                        <p:tav tm="50000">
                                          <p:val>
                                            <p:strVal val="visible"/>
                                          </p:val>
                                        </p:tav>
                                      </p:tavLst>
                                    </p:anim>
                                  </p:childTnLst>
                                </p:cTn>
                              </p:par>
                              <p:par>
                                <p:cTn id="17" presetID="21" presetClass="entr" presetSubtype="1" fill="hold" grpId="0" nodeType="withEffect">
                                  <p:stCondLst>
                                    <p:cond delay="1000"/>
                                  </p:stCondLst>
                                  <p:childTnLst>
                                    <p:set>
                                      <p:cBhvr>
                                        <p:cTn id="18" dur="1" fill="hold">
                                          <p:stCondLst>
                                            <p:cond delay="0"/>
                                          </p:stCondLst>
                                        </p:cTn>
                                        <p:tgtEl>
                                          <p:spTgt spid="16"/>
                                        </p:tgtEl>
                                        <p:attrNameLst>
                                          <p:attrName>style.visibility</p:attrName>
                                        </p:attrNameLst>
                                      </p:cBhvr>
                                      <p:to>
                                        <p:strVal val="visible"/>
                                      </p:to>
                                    </p:set>
                                    <p:animEffect transition="in" filter="wheel(1)">
                                      <p:cBhvr>
                                        <p:cTn id="19" dur="500"/>
                                        <p:tgtEl>
                                          <p:spTgt spid="16"/>
                                        </p:tgtEl>
                                      </p:cBhvr>
                                    </p:animEffect>
                                  </p:childTnLst>
                                </p:cTn>
                              </p:par>
                              <p:par>
                                <p:cTn id="20" presetID="2" presetClass="entr" presetSubtype="8" fill="hold" grpId="0" nodeType="withEffect">
                                  <p:stCondLst>
                                    <p:cond delay="11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0-#ppt_w/2"/>
                                          </p:val>
                                        </p:tav>
                                        <p:tav tm="100000">
                                          <p:val>
                                            <p:strVal val="#ppt_x"/>
                                          </p:val>
                                        </p:tav>
                                      </p:tavLst>
                                    </p:anim>
                                    <p:anim calcmode="lin" valueType="num">
                                      <p:cBhvr additive="base">
                                        <p:cTn id="23" dur="500" fill="hold"/>
                                        <p:tgtEl>
                                          <p:spTgt spid="17"/>
                                        </p:tgtEl>
                                        <p:attrNameLst>
                                          <p:attrName>ppt_y</p:attrName>
                                        </p:attrNameLst>
                                      </p:cBhvr>
                                      <p:tavLst>
                                        <p:tav tm="0">
                                          <p:val>
                                            <p:strVal val="#ppt_y"/>
                                          </p:val>
                                        </p:tav>
                                        <p:tav tm="100000">
                                          <p:val>
                                            <p:strVal val="#ppt_y"/>
                                          </p:val>
                                        </p:tav>
                                      </p:tavLst>
                                    </p:anim>
                                  </p:childTnLst>
                                </p:cTn>
                              </p:par>
                              <p:par>
                                <p:cTn id="24" presetID="35" presetClass="emph" presetSubtype="0" repeatCount="3000" fill="hold" grpId="1" nodeType="withEffect">
                                  <p:stCondLst>
                                    <p:cond delay="1500"/>
                                  </p:stCondLst>
                                  <p:childTnLst>
                                    <p:anim calcmode="discrete" valueType="str">
                                      <p:cBhvr>
                                        <p:cTn id="25" dur="100" fill="hold"/>
                                        <p:tgtEl>
                                          <p:spTgt spid="17"/>
                                        </p:tgtEl>
                                        <p:attrNameLst>
                                          <p:attrName>style.visibility</p:attrName>
                                        </p:attrNameLst>
                                      </p:cBhvr>
                                      <p:tavLst>
                                        <p:tav tm="0">
                                          <p:val>
                                            <p:strVal val="hidden"/>
                                          </p:val>
                                        </p:tav>
                                        <p:tav tm="50000">
                                          <p:val>
                                            <p:strVal val="visible"/>
                                          </p:val>
                                        </p:tav>
                                      </p:tavLst>
                                    </p:anim>
                                  </p:childTnLst>
                                </p:cTn>
                              </p:par>
                              <p:par>
                                <p:cTn id="26" presetID="2" presetClass="entr" presetSubtype="8" fill="hold" grpId="0" nodeType="withEffect">
                                  <p:stCondLst>
                                    <p:cond delay="12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0-#ppt_w/2"/>
                                          </p:val>
                                        </p:tav>
                                        <p:tav tm="100000">
                                          <p:val>
                                            <p:strVal val="#ppt_x"/>
                                          </p:val>
                                        </p:tav>
                                      </p:tavLst>
                                    </p:anim>
                                    <p:anim calcmode="lin" valueType="num">
                                      <p:cBhvr additive="base">
                                        <p:cTn id="29" dur="500" fill="hold"/>
                                        <p:tgtEl>
                                          <p:spTgt spid="25"/>
                                        </p:tgtEl>
                                        <p:attrNameLst>
                                          <p:attrName>ppt_y</p:attrName>
                                        </p:attrNameLst>
                                      </p:cBhvr>
                                      <p:tavLst>
                                        <p:tav tm="0">
                                          <p:val>
                                            <p:strVal val="#ppt_y"/>
                                          </p:val>
                                        </p:tav>
                                        <p:tav tm="100000">
                                          <p:val>
                                            <p:strVal val="#ppt_y"/>
                                          </p:val>
                                        </p:tav>
                                      </p:tavLst>
                                    </p:anim>
                                  </p:childTnLst>
                                </p:cTn>
                              </p:par>
                              <p:par>
                                <p:cTn id="30" presetID="35" presetClass="emph" presetSubtype="0" repeatCount="3000" fill="hold" grpId="1" nodeType="withEffect">
                                  <p:stCondLst>
                                    <p:cond delay="1600"/>
                                  </p:stCondLst>
                                  <p:childTnLst>
                                    <p:anim calcmode="discrete" valueType="str">
                                      <p:cBhvr>
                                        <p:cTn id="31" dur="100" fill="hold"/>
                                        <p:tgtEl>
                                          <p:spTgt spid="25"/>
                                        </p:tgtEl>
                                        <p:attrNameLst>
                                          <p:attrName>style.visibility</p:attrName>
                                        </p:attrNameLst>
                                      </p:cBhvr>
                                      <p:tavLst>
                                        <p:tav tm="0">
                                          <p:val>
                                            <p:strVal val="hidden"/>
                                          </p:val>
                                        </p:tav>
                                        <p:tav tm="50000">
                                          <p:val>
                                            <p:strVal val="visible"/>
                                          </p:val>
                                        </p:tav>
                                      </p:tavLst>
                                    </p:anim>
                                  </p:childTnLst>
                                </p:cTn>
                              </p:par>
                              <p:par>
                                <p:cTn id="32" presetID="2" presetClass="entr" presetSubtype="8" fill="hold" grpId="0" nodeType="withEffect">
                                  <p:stCondLst>
                                    <p:cond delay="130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0-#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par>
                                <p:cTn id="36" presetID="35" presetClass="emph" presetSubtype="0" repeatCount="3000" fill="hold" grpId="1" nodeType="withEffect">
                                  <p:stCondLst>
                                    <p:cond delay="1700"/>
                                  </p:stCondLst>
                                  <p:childTnLst>
                                    <p:anim calcmode="discrete" valueType="str">
                                      <p:cBhvr>
                                        <p:cTn id="37" dur="100" fill="hold"/>
                                        <p:tgtEl>
                                          <p:spTgt spid="18"/>
                                        </p:tgtEl>
                                        <p:attrNameLst>
                                          <p:attrName>style.visibility</p:attrName>
                                        </p:attrNameLst>
                                      </p:cBhvr>
                                      <p:tavLst>
                                        <p:tav tm="0">
                                          <p:val>
                                            <p:strVal val="hidden"/>
                                          </p:val>
                                        </p:tav>
                                        <p:tav tm="50000">
                                          <p:val>
                                            <p:strVal val="visible"/>
                                          </p:val>
                                        </p:tav>
                                      </p:tavLst>
                                    </p:anim>
                                  </p:childTnLst>
                                </p:cTn>
                              </p:par>
                              <p:par>
                                <p:cTn id="38" presetID="22" presetClass="entr" presetSubtype="1" fill="hold" nodeType="withEffect">
                                  <p:stCondLst>
                                    <p:cond delay="2000"/>
                                  </p:stCondLst>
                                  <p:childTnLst>
                                    <p:set>
                                      <p:cBhvr>
                                        <p:cTn id="39" dur="1" fill="hold">
                                          <p:stCondLst>
                                            <p:cond delay="0"/>
                                          </p:stCondLst>
                                        </p:cTn>
                                        <p:tgtEl>
                                          <p:spTgt spid="29"/>
                                        </p:tgtEl>
                                        <p:attrNameLst>
                                          <p:attrName>style.visibility</p:attrName>
                                        </p:attrNameLst>
                                      </p:cBhvr>
                                      <p:to>
                                        <p:strVal val="visible"/>
                                      </p:to>
                                    </p:set>
                                    <p:animEffect transition="in" filter="wipe(up)">
                                      <p:cBhvr>
                                        <p:cTn id="40" dur="500"/>
                                        <p:tgtEl>
                                          <p:spTgt spid="29"/>
                                        </p:tgtEl>
                                      </p:cBhvr>
                                    </p:animEffect>
                                  </p:childTnLst>
                                </p:cTn>
                              </p:par>
                              <p:par>
                                <p:cTn id="41" presetID="53" presetClass="entr" presetSubtype="16" fill="hold" grpId="0" nodeType="withEffect">
                                  <p:stCondLst>
                                    <p:cond delay="250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par>
                                <p:cTn id="46" presetID="15" presetClass="entr" presetSubtype="0" fill="hold" grpId="0" nodeType="withEffect">
                                  <p:stCondLst>
                                    <p:cond delay="2500"/>
                                  </p:stCondLst>
                                  <p:childTnLst>
                                    <p:set>
                                      <p:cBhvr>
                                        <p:cTn id="47" dur="1" fill="hold">
                                          <p:stCondLst>
                                            <p:cond delay="0"/>
                                          </p:stCondLst>
                                        </p:cTn>
                                        <p:tgtEl>
                                          <p:spTgt spid="24"/>
                                        </p:tgtEl>
                                        <p:attrNameLst>
                                          <p:attrName>style.visibility</p:attrName>
                                        </p:attrNameLst>
                                      </p:cBhvr>
                                      <p:to>
                                        <p:strVal val="visible"/>
                                      </p:to>
                                    </p:set>
                                    <p:anim calcmode="lin" valueType="num">
                                      <p:cBhvr>
                                        <p:cTn id="48" dur="1000" fill="hold"/>
                                        <p:tgtEl>
                                          <p:spTgt spid="24"/>
                                        </p:tgtEl>
                                        <p:attrNameLst>
                                          <p:attrName>ppt_w</p:attrName>
                                        </p:attrNameLst>
                                      </p:cBhvr>
                                      <p:tavLst>
                                        <p:tav tm="0">
                                          <p:val>
                                            <p:fltVal val="0"/>
                                          </p:val>
                                        </p:tav>
                                        <p:tav tm="100000">
                                          <p:val>
                                            <p:strVal val="#ppt_w"/>
                                          </p:val>
                                        </p:tav>
                                      </p:tavLst>
                                    </p:anim>
                                    <p:anim calcmode="lin" valueType="num">
                                      <p:cBhvr>
                                        <p:cTn id="49" dur="1000" fill="hold"/>
                                        <p:tgtEl>
                                          <p:spTgt spid="24"/>
                                        </p:tgtEl>
                                        <p:attrNameLst>
                                          <p:attrName>ppt_h</p:attrName>
                                        </p:attrNameLst>
                                      </p:cBhvr>
                                      <p:tavLst>
                                        <p:tav tm="0">
                                          <p:val>
                                            <p:fltVal val="0"/>
                                          </p:val>
                                        </p:tav>
                                        <p:tav tm="100000">
                                          <p:val>
                                            <p:strVal val="#ppt_h"/>
                                          </p:val>
                                        </p:tav>
                                      </p:tavLst>
                                    </p:anim>
                                    <p:anim calcmode="lin" valueType="num">
                                      <p:cBhvr>
                                        <p:cTn id="50" dur="1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51" dur="1000" fill="hold"/>
                                        <p:tgtEl>
                                          <p:spTgt spid="24"/>
                                        </p:tgtEl>
                                        <p:attrNameLst>
                                          <p:attrName>ppt_y</p:attrName>
                                        </p:attrNameLst>
                                      </p:cBhvr>
                                      <p:tavLst>
                                        <p:tav tm="0" fmla="#ppt_y+(sin(-2*pi*(1-$))*-#ppt_x+cos(-2*pi*(1-$))*(1-#ppt_y))*(1-$)">
                                          <p:val>
                                            <p:fltVal val="0"/>
                                          </p:val>
                                        </p:tav>
                                        <p:tav tm="100000">
                                          <p:val>
                                            <p:fltVal val="1"/>
                                          </p:val>
                                        </p:tav>
                                      </p:tavLst>
                                    </p:anim>
                                  </p:childTnLst>
                                </p:cTn>
                              </p:par>
                              <p:par>
                                <p:cTn id="52" presetID="53" presetClass="entr" presetSubtype="16" fill="hold" grpId="0" nodeType="withEffect">
                                  <p:stCondLst>
                                    <p:cond delay="3500"/>
                                  </p:stCondLst>
                                  <p:childTnLst>
                                    <p:set>
                                      <p:cBhvr>
                                        <p:cTn id="53" dur="1" fill="hold">
                                          <p:stCondLst>
                                            <p:cond delay="0"/>
                                          </p:stCondLst>
                                        </p:cTn>
                                        <p:tgtEl>
                                          <p:spTgt spid="30"/>
                                        </p:tgtEl>
                                        <p:attrNameLst>
                                          <p:attrName>style.visibility</p:attrName>
                                        </p:attrNameLst>
                                      </p:cBhvr>
                                      <p:to>
                                        <p:strVal val="visible"/>
                                      </p:to>
                                    </p:set>
                                    <p:anim calcmode="lin" valueType="num">
                                      <p:cBhvr>
                                        <p:cTn id="54" dur="500" fill="hold"/>
                                        <p:tgtEl>
                                          <p:spTgt spid="30"/>
                                        </p:tgtEl>
                                        <p:attrNameLst>
                                          <p:attrName>ppt_w</p:attrName>
                                        </p:attrNameLst>
                                      </p:cBhvr>
                                      <p:tavLst>
                                        <p:tav tm="0">
                                          <p:val>
                                            <p:fltVal val="0"/>
                                          </p:val>
                                        </p:tav>
                                        <p:tav tm="100000">
                                          <p:val>
                                            <p:strVal val="#ppt_w"/>
                                          </p:val>
                                        </p:tav>
                                      </p:tavLst>
                                    </p:anim>
                                    <p:anim calcmode="lin" valueType="num">
                                      <p:cBhvr>
                                        <p:cTn id="55" dur="500" fill="hold"/>
                                        <p:tgtEl>
                                          <p:spTgt spid="30"/>
                                        </p:tgtEl>
                                        <p:attrNameLst>
                                          <p:attrName>ppt_h</p:attrName>
                                        </p:attrNameLst>
                                      </p:cBhvr>
                                      <p:tavLst>
                                        <p:tav tm="0">
                                          <p:val>
                                            <p:fltVal val="0"/>
                                          </p:val>
                                        </p:tav>
                                        <p:tav tm="100000">
                                          <p:val>
                                            <p:strVal val="#ppt_h"/>
                                          </p:val>
                                        </p:tav>
                                      </p:tavLst>
                                    </p:anim>
                                    <p:animEffect transition="in" filter="fade">
                                      <p:cBhvr>
                                        <p:cTn id="56" dur="500"/>
                                        <p:tgtEl>
                                          <p:spTgt spid="30"/>
                                        </p:tgtEl>
                                      </p:cBhvr>
                                    </p:animEffect>
                                  </p:childTnLst>
                                </p:cTn>
                              </p:par>
                              <p:par>
                                <p:cTn id="57" presetID="15" presetClass="entr" presetSubtype="0" fill="hold" grpId="0" nodeType="withEffect">
                                  <p:stCondLst>
                                    <p:cond delay="3500"/>
                                  </p:stCondLst>
                                  <p:childTnLst>
                                    <p:set>
                                      <p:cBhvr>
                                        <p:cTn id="58" dur="1" fill="hold">
                                          <p:stCondLst>
                                            <p:cond delay="0"/>
                                          </p:stCondLst>
                                        </p:cTn>
                                        <p:tgtEl>
                                          <p:spTgt spid="32"/>
                                        </p:tgtEl>
                                        <p:attrNameLst>
                                          <p:attrName>style.visibility</p:attrName>
                                        </p:attrNameLst>
                                      </p:cBhvr>
                                      <p:to>
                                        <p:strVal val="visible"/>
                                      </p:to>
                                    </p:set>
                                    <p:anim calcmode="lin" valueType="num">
                                      <p:cBhvr>
                                        <p:cTn id="59" dur="1000" fill="hold"/>
                                        <p:tgtEl>
                                          <p:spTgt spid="32"/>
                                        </p:tgtEl>
                                        <p:attrNameLst>
                                          <p:attrName>ppt_w</p:attrName>
                                        </p:attrNameLst>
                                      </p:cBhvr>
                                      <p:tavLst>
                                        <p:tav tm="0">
                                          <p:val>
                                            <p:fltVal val="0"/>
                                          </p:val>
                                        </p:tav>
                                        <p:tav tm="100000">
                                          <p:val>
                                            <p:strVal val="#ppt_w"/>
                                          </p:val>
                                        </p:tav>
                                      </p:tavLst>
                                    </p:anim>
                                    <p:anim calcmode="lin" valueType="num">
                                      <p:cBhvr>
                                        <p:cTn id="60" dur="1000" fill="hold"/>
                                        <p:tgtEl>
                                          <p:spTgt spid="32"/>
                                        </p:tgtEl>
                                        <p:attrNameLst>
                                          <p:attrName>ppt_h</p:attrName>
                                        </p:attrNameLst>
                                      </p:cBhvr>
                                      <p:tavLst>
                                        <p:tav tm="0">
                                          <p:val>
                                            <p:fltVal val="0"/>
                                          </p:val>
                                        </p:tav>
                                        <p:tav tm="100000">
                                          <p:val>
                                            <p:strVal val="#ppt_h"/>
                                          </p:val>
                                        </p:tav>
                                      </p:tavLst>
                                    </p:anim>
                                    <p:anim calcmode="lin" valueType="num">
                                      <p:cBhvr>
                                        <p:cTn id="61"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32"/>
                                        </p:tgtEl>
                                        <p:attrNameLst>
                                          <p:attrName>ppt_y</p:attrName>
                                        </p:attrNameLst>
                                      </p:cBhvr>
                                      <p:tavLst>
                                        <p:tav tm="0" fmla="#ppt_y+(sin(-2*pi*(1-$))*-#ppt_x+cos(-2*pi*(1-$))*(1-#ppt_y))*(1-$)">
                                          <p:val>
                                            <p:fltVal val="0"/>
                                          </p:val>
                                        </p:tav>
                                        <p:tav tm="100000">
                                          <p:val>
                                            <p:fltVal val="1"/>
                                          </p:val>
                                        </p:tav>
                                      </p:tavLst>
                                    </p:anim>
                                  </p:childTnLst>
                                </p:cTn>
                              </p:par>
                              <p:par>
                                <p:cTn id="63" presetID="53" presetClass="entr" presetSubtype="16" fill="hold" grpId="0" nodeType="withEffect">
                                  <p:stCondLst>
                                    <p:cond delay="4500"/>
                                  </p:stCondLst>
                                  <p:childTnLst>
                                    <p:set>
                                      <p:cBhvr>
                                        <p:cTn id="64" dur="1" fill="hold">
                                          <p:stCondLst>
                                            <p:cond delay="0"/>
                                          </p:stCondLst>
                                        </p:cTn>
                                        <p:tgtEl>
                                          <p:spTgt spid="35"/>
                                        </p:tgtEl>
                                        <p:attrNameLst>
                                          <p:attrName>style.visibility</p:attrName>
                                        </p:attrNameLst>
                                      </p:cBhvr>
                                      <p:to>
                                        <p:strVal val="visible"/>
                                      </p:to>
                                    </p:set>
                                    <p:anim calcmode="lin" valueType="num">
                                      <p:cBhvr>
                                        <p:cTn id="65" dur="500" fill="hold"/>
                                        <p:tgtEl>
                                          <p:spTgt spid="35"/>
                                        </p:tgtEl>
                                        <p:attrNameLst>
                                          <p:attrName>ppt_w</p:attrName>
                                        </p:attrNameLst>
                                      </p:cBhvr>
                                      <p:tavLst>
                                        <p:tav tm="0">
                                          <p:val>
                                            <p:fltVal val="0"/>
                                          </p:val>
                                        </p:tav>
                                        <p:tav tm="100000">
                                          <p:val>
                                            <p:strVal val="#ppt_w"/>
                                          </p:val>
                                        </p:tav>
                                      </p:tavLst>
                                    </p:anim>
                                    <p:anim calcmode="lin" valueType="num">
                                      <p:cBhvr>
                                        <p:cTn id="66" dur="500" fill="hold"/>
                                        <p:tgtEl>
                                          <p:spTgt spid="35"/>
                                        </p:tgtEl>
                                        <p:attrNameLst>
                                          <p:attrName>ppt_h</p:attrName>
                                        </p:attrNameLst>
                                      </p:cBhvr>
                                      <p:tavLst>
                                        <p:tav tm="0">
                                          <p:val>
                                            <p:fltVal val="0"/>
                                          </p:val>
                                        </p:tav>
                                        <p:tav tm="100000">
                                          <p:val>
                                            <p:strVal val="#ppt_h"/>
                                          </p:val>
                                        </p:tav>
                                      </p:tavLst>
                                    </p:anim>
                                    <p:animEffect transition="in" filter="fade">
                                      <p:cBhvr>
                                        <p:cTn id="67" dur="500"/>
                                        <p:tgtEl>
                                          <p:spTgt spid="35"/>
                                        </p:tgtEl>
                                      </p:cBhvr>
                                    </p:animEffect>
                                  </p:childTnLst>
                                </p:cTn>
                              </p:par>
                              <p:par>
                                <p:cTn id="68" presetID="15" presetClass="entr" presetSubtype="0" fill="hold" grpId="0" nodeType="withEffect">
                                  <p:stCondLst>
                                    <p:cond delay="4500"/>
                                  </p:stCondLst>
                                  <p:childTnLst>
                                    <p:set>
                                      <p:cBhvr>
                                        <p:cTn id="69" dur="1" fill="hold">
                                          <p:stCondLst>
                                            <p:cond delay="0"/>
                                          </p:stCondLst>
                                        </p:cTn>
                                        <p:tgtEl>
                                          <p:spTgt spid="37"/>
                                        </p:tgtEl>
                                        <p:attrNameLst>
                                          <p:attrName>style.visibility</p:attrName>
                                        </p:attrNameLst>
                                      </p:cBhvr>
                                      <p:to>
                                        <p:strVal val="visible"/>
                                      </p:to>
                                    </p:set>
                                    <p:anim calcmode="lin" valueType="num">
                                      <p:cBhvr>
                                        <p:cTn id="70" dur="1000" fill="hold"/>
                                        <p:tgtEl>
                                          <p:spTgt spid="37"/>
                                        </p:tgtEl>
                                        <p:attrNameLst>
                                          <p:attrName>ppt_w</p:attrName>
                                        </p:attrNameLst>
                                      </p:cBhvr>
                                      <p:tavLst>
                                        <p:tav tm="0">
                                          <p:val>
                                            <p:fltVal val="0"/>
                                          </p:val>
                                        </p:tav>
                                        <p:tav tm="100000">
                                          <p:val>
                                            <p:strVal val="#ppt_w"/>
                                          </p:val>
                                        </p:tav>
                                      </p:tavLst>
                                    </p:anim>
                                    <p:anim calcmode="lin" valueType="num">
                                      <p:cBhvr>
                                        <p:cTn id="71" dur="1000" fill="hold"/>
                                        <p:tgtEl>
                                          <p:spTgt spid="37"/>
                                        </p:tgtEl>
                                        <p:attrNameLst>
                                          <p:attrName>ppt_h</p:attrName>
                                        </p:attrNameLst>
                                      </p:cBhvr>
                                      <p:tavLst>
                                        <p:tav tm="0">
                                          <p:val>
                                            <p:fltVal val="0"/>
                                          </p:val>
                                        </p:tav>
                                        <p:tav tm="100000">
                                          <p:val>
                                            <p:strVal val="#ppt_h"/>
                                          </p:val>
                                        </p:tav>
                                      </p:tavLst>
                                    </p:anim>
                                    <p:anim calcmode="lin" valueType="num">
                                      <p:cBhvr>
                                        <p:cTn id="72"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73" dur="1000" fill="hold"/>
                                        <p:tgtEl>
                                          <p:spTgt spid="37"/>
                                        </p:tgtEl>
                                        <p:attrNameLst>
                                          <p:attrName>ppt_y</p:attrName>
                                        </p:attrNameLst>
                                      </p:cBhvr>
                                      <p:tavLst>
                                        <p:tav tm="0" fmla="#ppt_y+(sin(-2*pi*(1-$))*-#ppt_x+cos(-2*pi*(1-$))*(1-#ppt_y))*(1-$)">
                                          <p:val>
                                            <p:fltVal val="0"/>
                                          </p:val>
                                        </p:tav>
                                        <p:tav tm="100000">
                                          <p:val>
                                            <p:fltVal val="1"/>
                                          </p:val>
                                        </p:tav>
                                      </p:tavLst>
                                    </p:anim>
                                  </p:childTnLst>
                                </p:cTn>
                              </p:par>
                              <p:par>
                                <p:cTn id="74" presetID="53" presetClass="entr" presetSubtype="16" fill="hold" grpId="0" nodeType="withEffect">
                                  <p:stCondLst>
                                    <p:cond delay="5500"/>
                                  </p:stCondLst>
                                  <p:childTnLst>
                                    <p:set>
                                      <p:cBhvr>
                                        <p:cTn id="75" dur="1" fill="hold">
                                          <p:stCondLst>
                                            <p:cond delay="0"/>
                                          </p:stCondLst>
                                        </p:cTn>
                                        <p:tgtEl>
                                          <p:spTgt spid="39"/>
                                        </p:tgtEl>
                                        <p:attrNameLst>
                                          <p:attrName>style.visibility</p:attrName>
                                        </p:attrNameLst>
                                      </p:cBhvr>
                                      <p:to>
                                        <p:strVal val="visible"/>
                                      </p:to>
                                    </p:set>
                                    <p:anim calcmode="lin" valueType="num">
                                      <p:cBhvr>
                                        <p:cTn id="76" dur="500" fill="hold"/>
                                        <p:tgtEl>
                                          <p:spTgt spid="39"/>
                                        </p:tgtEl>
                                        <p:attrNameLst>
                                          <p:attrName>ppt_w</p:attrName>
                                        </p:attrNameLst>
                                      </p:cBhvr>
                                      <p:tavLst>
                                        <p:tav tm="0">
                                          <p:val>
                                            <p:fltVal val="0"/>
                                          </p:val>
                                        </p:tav>
                                        <p:tav tm="100000">
                                          <p:val>
                                            <p:strVal val="#ppt_w"/>
                                          </p:val>
                                        </p:tav>
                                      </p:tavLst>
                                    </p:anim>
                                    <p:anim calcmode="lin" valueType="num">
                                      <p:cBhvr>
                                        <p:cTn id="77" dur="500" fill="hold"/>
                                        <p:tgtEl>
                                          <p:spTgt spid="39"/>
                                        </p:tgtEl>
                                        <p:attrNameLst>
                                          <p:attrName>ppt_h</p:attrName>
                                        </p:attrNameLst>
                                      </p:cBhvr>
                                      <p:tavLst>
                                        <p:tav tm="0">
                                          <p:val>
                                            <p:fltVal val="0"/>
                                          </p:val>
                                        </p:tav>
                                        <p:tav tm="100000">
                                          <p:val>
                                            <p:strVal val="#ppt_h"/>
                                          </p:val>
                                        </p:tav>
                                      </p:tavLst>
                                    </p:anim>
                                    <p:animEffect transition="in" filter="fade">
                                      <p:cBhvr>
                                        <p:cTn id="78" dur="500"/>
                                        <p:tgtEl>
                                          <p:spTgt spid="39"/>
                                        </p:tgtEl>
                                      </p:cBhvr>
                                    </p:animEffect>
                                  </p:childTnLst>
                                </p:cTn>
                              </p:par>
                              <p:par>
                                <p:cTn id="79" presetID="15" presetClass="entr" presetSubtype="0" fill="hold" grpId="0" nodeType="withEffect">
                                  <p:stCondLst>
                                    <p:cond delay="5500"/>
                                  </p:stCondLst>
                                  <p:childTnLst>
                                    <p:set>
                                      <p:cBhvr>
                                        <p:cTn id="80" dur="1" fill="hold">
                                          <p:stCondLst>
                                            <p:cond delay="0"/>
                                          </p:stCondLst>
                                        </p:cTn>
                                        <p:tgtEl>
                                          <p:spTgt spid="41"/>
                                        </p:tgtEl>
                                        <p:attrNameLst>
                                          <p:attrName>style.visibility</p:attrName>
                                        </p:attrNameLst>
                                      </p:cBhvr>
                                      <p:to>
                                        <p:strVal val="visible"/>
                                      </p:to>
                                    </p:set>
                                    <p:anim calcmode="lin" valueType="num">
                                      <p:cBhvr>
                                        <p:cTn id="81" dur="1000" fill="hold"/>
                                        <p:tgtEl>
                                          <p:spTgt spid="41"/>
                                        </p:tgtEl>
                                        <p:attrNameLst>
                                          <p:attrName>ppt_w</p:attrName>
                                        </p:attrNameLst>
                                      </p:cBhvr>
                                      <p:tavLst>
                                        <p:tav tm="0">
                                          <p:val>
                                            <p:fltVal val="0"/>
                                          </p:val>
                                        </p:tav>
                                        <p:tav tm="100000">
                                          <p:val>
                                            <p:strVal val="#ppt_w"/>
                                          </p:val>
                                        </p:tav>
                                      </p:tavLst>
                                    </p:anim>
                                    <p:anim calcmode="lin" valueType="num">
                                      <p:cBhvr>
                                        <p:cTn id="82" dur="1000" fill="hold"/>
                                        <p:tgtEl>
                                          <p:spTgt spid="41"/>
                                        </p:tgtEl>
                                        <p:attrNameLst>
                                          <p:attrName>ppt_h</p:attrName>
                                        </p:attrNameLst>
                                      </p:cBhvr>
                                      <p:tavLst>
                                        <p:tav tm="0">
                                          <p:val>
                                            <p:fltVal val="0"/>
                                          </p:val>
                                        </p:tav>
                                        <p:tav tm="100000">
                                          <p:val>
                                            <p:strVal val="#ppt_h"/>
                                          </p:val>
                                        </p:tav>
                                      </p:tavLst>
                                    </p:anim>
                                    <p:anim calcmode="lin" valueType="num">
                                      <p:cBhvr>
                                        <p:cTn id="83" dur="1000" fill="hold"/>
                                        <p:tgtEl>
                                          <p:spTgt spid="41"/>
                                        </p:tgtEl>
                                        <p:attrNameLst>
                                          <p:attrName>ppt_x</p:attrName>
                                        </p:attrNameLst>
                                      </p:cBhvr>
                                      <p:tavLst>
                                        <p:tav tm="0" fmla="#ppt_x+(cos(-2*pi*(1-$))*-#ppt_x-sin(-2*pi*(1-$))*(1-#ppt_y))*(1-$)">
                                          <p:val>
                                            <p:fltVal val="0"/>
                                          </p:val>
                                        </p:tav>
                                        <p:tav tm="100000">
                                          <p:val>
                                            <p:fltVal val="1"/>
                                          </p:val>
                                        </p:tav>
                                      </p:tavLst>
                                    </p:anim>
                                    <p:anim calcmode="lin" valueType="num">
                                      <p:cBhvr>
                                        <p:cTn id="84" dur="1000" fill="hold"/>
                                        <p:tgtEl>
                                          <p:spTgt spid="41"/>
                                        </p:tgtEl>
                                        <p:attrNameLst>
                                          <p:attrName>ppt_y</p:attrName>
                                        </p:attrNameLst>
                                      </p:cBhvr>
                                      <p:tavLst>
                                        <p:tav tm="0" fmla="#ppt_y+(sin(-2*pi*(1-$))*-#ppt_x+cos(-2*pi*(1-$))*(1-#ppt_y))*(1-$)">
                                          <p:val>
                                            <p:fltVal val="0"/>
                                          </p:val>
                                        </p:tav>
                                        <p:tav tm="100000">
                                          <p:val>
                                            <p:fltVal val="1"/>
                                          </p:val>
                                        </p:tav>
                                      </p:tavLst>
                                    </p:anim>
                                  </p:childTnLst>
                                </p:cTn>
                              </p:par>
                              <p:par>
                                <p:cTn id="85" presetID="53" presetClass="entr" presetSubtype="16" fill="hold" grpId="0" nodeType="withEffect">
                                  <p:stCondLst>
                                    <p:cond delay="550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fill="hold"/>
                                        <p:tgtEl>
                                          <p:spTgt spid="26"/>
                                        </p:tgtEl>
                                        <p:attrNameLst>
                                          <p:attrName>ppt_w</p:attrName>
                                        </p:attrNameLst>
                                      </p:cBhvr>
                                      <p:tavLst>
                                        <p:tav tm="0">
                                          <p:val>
                                            <p:fltVal val="0"/>
                                          </p:val>
                                        </p:tav>
                                        <p:tav tm="100000">
                                          <p:val>
                                            <p:strVal val="#ppt_w"/>
                                          </p:val>
                                        </p:tav>
                                      </p:tavLst>
                                    </p:anim>
                                    <p:anim calcmode="lin" valueType="num">
                                      <p:cBhvr>
                                        <p:cTn id="88" dur="500" fill="hold"/>
                                        <p:tgtEl>
                                          <p:spTgt spid="26"/>
                                        </p:tgtEl>
                                        <p:attrNameLst>
                                          <p:attrName>ppt_h</p:attrName>
                                        </p:attrNameLst>
                                      </p:cBhvr>
                                      <p:tavLst>
                                        <p:tav tm="0">
                                          <p:val>
                                            <p:fltVal val="0"/>
                                          </p:val>
                                        </p:tav>
                                        <p:tav tm="100000">
                                          <p:val>
                                            <p:strVal val="#ppt_h"/>
                                          </p:val>
                                        </p:tav>
                                      </p:tavLst>
                                    </p:anim>
                                    <p:animEffect transition="in" filter="fade">
                                      <p:cBhvr>
                                        <p:cTn id="89" dur="500"/>
                                        <p:tgtEl>
                                          <p:spTgt spid="26"/>
                                        </p:tgtEl>
                                      </p:cBhvr>
                                    </p:animEffect>
                                  </p:childTnLst>
                                </p:cTn>
                              </p:par>
                              <p:par>
                                <p:cTn id="90" presetID="15" presetClass="entr" presetSubtype="0" fill="hold" grpId="0" nodeType="withEffect">
                                  <p:stCondLst>
                                    <p:cond delay="5500"/>
                                  </p:stCondLst>
                                  <p:childTnLst>
                                    <p:set>
                                      <p:cBhvr>
                                        <p:cTn id="91" dur="1" fill="hold">
                                          <p:stCondLst>
                                            <p:cond delay="0"/>
                                          </p:stCondLst>
                                        </p:cTn>
                                        <p:tgtEl>
                                          <p:spTgt spid="27"/>
                                        </p:tgtEl>
                                        <p:attrNameLst>
                                          <p:attrName>style.visibility</p:attrName>
                                        </p:attrNameLst>
                                      </p:cBhvr>
                                      <p:to>
                                        <p:strVal val="visible"/>
                                      </p:to>
                                    </p:set>
                                    <p:anim calcmode="lin" valueType="num">
                                      <p:cBhvr>
                                        <p:cTn id="92" dur="1000" fill="hold"/>
                                        <p:tgtEl>
                                          <p:spTgt spid="27"/>
                                        </p:tgtEl>
                                        <p:attrNameLst>
                                          <p:attrName>ppt_w</p:attrName>
                                        </p:attrNameLst>
                                      </p:cBhvr>
                                      <p:tavLst>
                                        <p:tav tm="0">
                                          <p:val>
                                            <p:fltVal val="0"/>
                                          </p:val>
                                        </p:tav>
                                        <p:tav tm="100000">
                                          <p:val>
                                            <p:strVal val="#ppt_w"/>
                                          </p:val>
                                        </p:tav>
                                      </p:tavLst>
                                    </p:anim>
                                    <p:anim calcmode="lin" valueType="num">
                                      <p:cBhvr>
                                        <p:cTn id="93" dur="1000" fill="hold"/>
                                        <p:tgtEl>
                                          <p:spTgt spid="27"/>
                                        </p:tgtEl>
                                        <p:attrNameLst>
                                          <p:attrName>ppt_h</p:attrName>
                                        </p:attrNameLst>
                                      </p:cBhvr>
                                      <p:tavLst>
                                        <p:tav tm="0">
                                          <p:val>
                                            <p:fltVal val="0"/>
                                          </p:val>
                                        </p:tav>
                                        <p:tav tm="100000">
                                          <p:val>
                                            <p:strVal val="#ppt_h"/>
                                          </p:val>
                                        </p:tav>
                                      </p:tavLst>
                                    </p:anim>
                                    <p:anim calcmode="lin" valueType="num">
                                      <p:cBhvr>
                                        <p:cTn id="94"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95" dur="1000" fill="hold"/>
                                        <p:tgtEl>
                                          <p:spTgt spid="2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16" grpId="0" animBg="1"/>
      <p:bldP spid="17" grpId="0" animBg="1"/>
      <p:bldP spid="17" grpId="1" animBg="1"/>
      <p:bldP spid="18" grpId="0" animBg="1"/>
      <p:bldP spid="18" grpId="1" animBg="1"/>
      <p:bldP spid="22" grpId="0" animBg="1"/>
      <p:bldP spid="24" grpId="0"/>
      <p:bldP spid="30" grpId="0" animBg="1"/>
      <p:bldP spid="32" grpId="0"/>
      <p:bldP spid="35" grpId="0" animBg="1"/>
      <p:bldP spid="37" grpId="0"/>
      <p:bldP spid="39" grpId="0" animBg="1"/>
      <p:bldP spid="41" grpId="0"/>
      <p:bldP spid="25" grpId="0" animBg="1"/>
      <p:bldP spid="25" grpId="1" animBg="1"/>
      <p:bldP spid="26" grpId="0" animBg="1"/>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068F8572-E4C0-4D8C-BB6A-375DDAB88EA7}"/>
              </a:ext>
            </a:extLst>
          </p:cNvPr>
          <p:cNvSpPr>
            <a:spLocks noChangeAspect="1"/>
          </p:cNvSpPr>
          <p:nvPr/>
        </p:nvSpPr>
        <p:spPr>
          <a:xfrm>
            <a:off x="0" y="0"/>
            <a:ext cx="12192000" cy="7644343"/>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 name="矩形 1"/>
          <p:cNvSpPr/>
          <p:nvPr/>
        </p:nvSpPr>
        <p:spPr>
          <a:xfrm>
            <a:off x="0" y="0"/>
            <a:ext cx="12192000" cy="7644343"/>
          </a:xfrm>
          <a:prstGeom prst="rect">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Rectangle 18"/>
          <p:cNvSpPr>
            <a:spLocks noChangeArrowheads="1"/>
          </p:cNvSpPr>
          <p:nvPr/>
        </p:nvSpPr>
        <p:spPr bwMode="auto">
          <a:xfrm>
            <a:off x="1679510" y="4869161"/>
            <a:ext cx="102431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buFont typeface="Arial" pitchFamily="34" charset="0"/>
              <a:buNone/>
            </a:pPr>
            <a:r>
              <a:rPr lang="zh-CN" altLang="en-US" sz="2667" dirty="0">
                <a:solidFill>
                  <a:schemeClr val="bg1"/>
                </a:solidFill>
                <a:latin typeface="微软雅黑" pitchFamily="34" charset="-122"/>
                <a:ea typeface="微软雅黑" pitchFamily="34" charset="-122"/>
                <a:cs typeface="Arial" pitchFamily="34" charset="0"/>
              </a:rPr>
              <a:t>学习篇</a:t>
            </a:r>
          </a:p>
        </p:txBody>
      </p:sp>
      <p:sp>
        <p:nvSpPr>
          <p:cNvPr id="4" name="Rectangle 20"/>
          <p:cNvSpPr>
            <a:spLocks noChangeArrowheads="1"/>
          </p:cNvSpPr>
          <p:nvPr/>
        </p:nvSpPr>
        <p:spPr bwMode="auto">
          <a:xfrm>
            <a:off x="1684835" y="5311115"/>
            <a:ext cx="240080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333" dirty="0">
                <a:solidFill>
                  <a:schemeClr val="bg1"/>
                </a:solidFill>
                <a:latin typeface="Arial" pitchFamily="34" charset="0"/>
                <a:cs typeface="Arial" pitchFamily="34" charset="0"/>
              </a:rPr>
              <a:t>XUE  XI  PIAN</a:t>
            </a:r>
          </a:p>
        </p:txBody>
      </p:sp>
      <p:sp>
        <p:nvSpPr>
          <p:cNvPr id="6" name="Freeform 9"/>
          <p:cNvSpPr/>
          <p:nvPr/>
        </p:nvSpPr>
        <p:spPr bwMode="auto">
          <a:xfrm>
            <a:off x="3178445" y="4994134"/>
            <a:ext cx="91971" cy="18426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cxnSp>
        <p:nvCxnSpPr>
          <p:cNvPr id="10" name="直接连接符 9"/>
          <p:cNvCxnSpPr/>
          <p:nvPr/>
        </p:nvCxnSpPr>
        <p:spPr>
          <a:xfrm>
            <a:off x="1487488" y="4900910"/>
            <a:ext cx="0" cy="5643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747869" y="4976284"/>
            <a:ext cx="528408" cy="426397"/>
            <a:chOff x="-3743325" y="2247900"/>
            <a:chExt cx="822326" cy="663576"/>
          </a:xfrm>
          <a:solidFill>
            <a:schemeClr val="bg1"/>
          </a:solidFill>
        </p:grpSpPr>
        <p:sp>
          <p:nvSpPr>
            <p:cNvPr id="15" name="Freeform 7"/>
            <p:cNvSpPr>
              <a:spLocks noEditPoints="1"/>
            </p:cNvSpPr>
            <p:nvPr/>
          </p:nvSpPr>
          <p:spPr bwMode="auto">
            <a:xfrm>
              <a:off x="-3743325" y="2247900"/>
              <a:ext cx="588963" cy="660400"/>
            </a:xfrm>
            <a:custGeom>
              <a:avLst/>
              <a:gdLst>
                <a:gd name="T0" fmla="*/ 156 w 157"/>
                <a:gd name="T1" fmla="*/ 168 h 176"/>
                <a:gd name="T2" fmla="*/ 100 w 157"/>
                <a:gd name="T3" fmla="*/ 96 h 176"/>
                <a:gd name="T4" fmla="*/ 102 w 157"/>
                <a:gd name="T5" fmla="*/ 94 h 176"/>
                <a:gd name="T6" fmla="*/ 108 w 157"/>
                <a:gd name="T7" fmla="*/ 90 h 176"/>
                <a:gd name="T8" fmla="*/ 114 w 157"/>
                <a:gd name="T9" fmla="*/ 86 h 176"/>
                <a:gd name="T10" fmla="*/ 121 w 157"/>
                <a:gd name="T11" fmla="*/ 77 h 176"/>
                <a:gd name="T12" fmla="*/ 123 w 157"/>
                <a:gd name="T13" fmla="*/ 72 h 176"/>
                <a:gd name="T14" fmla="*/ 124 w 157"/>
                <a:gd name="T15" fmla="*/ 71 h 176"/>
                <a:gd name="T16" fmla="*/ 128 w 157"/>
                <a:gd name="T17" fmla="*/ 50 h 176"/>
                <a:gd name="T18" fmla="*/ 78 w 157"/>
                <a:gd name="T19" fmla="*/ 0 h 176"/>
                <a:gd name="T20" fmla="*/ 78 w 157"/>
                <a:gd name="T21" fmla="*/ 0 h 176"/>
                <a:gd name="T22" fmla="*/ 78 w 157"/>
                <a:gd name="T23" fmla="*/ 0 h 176"/>
                <a:gd name="T24" fmla="*/ 28 w 157"/>
                <a:gd name="T25" fmla="*/ 50 h 176"/>
                <a:gd name="T26" fmla="*/ 56 w 157"/>
                <a:gd name="T27" fmla="*/ 96 h 176"/>
                <a:gd name="T28" fmla="*/ 0 w 157"/>
                <a:gd name="T29" fmla="*/ 168 h 176"/>
                <a:gd name="T30" fmla="*/ 0 w 157"/>
                <a:gd name="T31" fmla="*/ 169 h 176"/>
                <a:gd name="T32" fmla="*/ 0 w 157"/>
                <a:gd name="T33" fmla="*/ 169 h 176"/>
                <a:gd name="T34" fmla="*/ 1 w 157"/>
                <a:gd name="T35" fmla="*/ 172 h 176"/>
                <a:gd name="T36" fmla="*/ 7 w 157"/>
                <a:gd name="T37" fmla="*/ 176 h 176"/>
                <a:gd name="T38" fmla="*/ 13 w 157"/>
                <a:gd name="T39" fmla="*/ 172 h 176"/>
                <a:gd name="T40" fmla="*/ 13 w 157"/>
                <a:gd name="T41" fmla="*/ 170 h 176"/>
                <a:gd name="T42" fmla="*/ 14 w 157"/>
                <a:gd name="T43" fmla="*/ 169 h 176"/>
                <a:gd name="T44" fmla="*/ 13 w 157"/>
                <a:gd name="T45" fmla="*/ 168 h 176"/>
                <a:gd name="T46" fmla="*/ 13 w 157"/>
                <a:gd name="T47" fmla="*/ 165 h 176"/>
                <a:gd name="T48" fmla="*/ 14 w 157"/>
                <a:gd name="T49" fmla="*/ 163 h 176"/>
                <a:gd name="T50" fmla="*/ 14 w 157"/>
                <a:gd name="T51" fmla="*/ 163 h 176"/>
                <a:gd name="T52" fmla="*/ 39 w 157"/>
                <a:gd name="T53" fmla="*/ 119 h 176"/>
                <a:gd name="T54" fmla="*/ 40 w 157"/>
                <a:gd name="T55" fmla="*/ 119 h 176"/>
                <a:gd name="T56" fmla="*/ 40 w 157"/>
                <a:gd name="T57" fmla="*/ 119 h 176"/>
                <a:gd name="T58" fmla="*/ 68 w 157"/>
                <a:gd name="T59" fmla="*/ 107 h 176"/>
                <a:gd name="T60" fmla="*/ 68 w 157"/>
                <a:gd name="T61" fmla="*/ 106 h 176"/>
                <a:gd name="T62" fmla="*/ 73 w 157"/>
                <a:gd name="T63" fmla="*/ 106 h 176"/>
                <a:gd name="T64" fmla="*/ 77 w 157"/>
                <a:gd name="T65" fmla="*/ 106 h 176"/>
                <a:gd name="T66" fmla="*/ 78 w 157"/>
                <a:gd name="T67" fmla="*/ 106 h 176"/>
                <a:gd name="T68" fmla="*/ 85 w 157"/>
                <a:gd name="T69" fmla="*/ 106 h 176"/>
                <a:gd name="T70" fmla="*/ 85 w 157"/>
                <a:gd name="T71" fmla="*/ 106 h 176"/>
                <a:gd name="T72" fmla="*/ 143 w 157"/>
                <a:gd name="T73" fmla="*/ 163 h 176"/>
                <a:gd name="T74" fmla="*/ 143 w 157"/>
                <a:gd name="T75" fmla="*/ 163 h 176"/>
                <a:gd name="T76" fmla="*/ 143 w 157"/>
                <a:gd name="T77" fmla="*/ 165 h 176"/>
                <a:gd name="T78" fmla="*/ 143 w 157"/>
                <a:gd name="T79" fmla="*/ 168 h 176"/>
                <a:gd name="T80" fmla="*/ 143 w 157"/>
                <a:gd name="T81" fmla="*/ 169 h 176"/>
                <a:gd name="T82" fmla="*/ 143 w 157"/>
                <a:gd name="T83" fmla="*/ 170 h 176"/>
                <a:gd name="T84" fmla="*/ 143 w 157"/>
                <a:gd name="T85" fmla="*/ 172 h 176"/>
                <a:gd name="T86" fmla="*/ 150 w 157"/>
                <a:gd name="T87" fmla="*/ 176 h 176"/>
                <a:gd name="T88" fmla="*/ 156 w 157"/>
                <a:gd name="T89" fmla="*/ 172 h 176"/>
                <a:gd name="T90" fmla="*/ 157 w 157"/>
                <a:gd name="T91" fmla="*/ 169 h 176"/>
                <a:gd name="T92" fmla="*/ 157 w 157"/>
                <a:gd name="T93" fmla="*/ 169 h 176"/>
                <a:gd name="T94" fmla="*/ 156 w 157"/>
                <a:gd name="T95" fmla="*/ 168 h 176"/>
                <a:gd name="T96" fmla="*/ 41 w 157"/>
                <a:gd name="T97" fmla="*/ 50 h 176"/>
                <a:gd name="T98" fmla="*/ 78 w 157"/>
                <a:gd name="T99" fmla="*/ 13 h 176"/>
                <a:gd name="T100" fmla="*/ 115 w 157"/>
                <a:gd name="T101" fmla="*/ 50 h 176"/>
                <a:gd name="T102" fmla="*/ 78 w 157"/>
                <a:gd name="T103" fmla="*/ 87 h 176"/>
                <a:gd name="T104" fmla="*/ 41 w 157"/>
                <a:gd name="T105" fmla="*/ 5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7" h="176">
                  <a:moveTo>
                    <a:pt x="156" y="168"/>
                  </a:moveTo>
                  <a:cubicBezTo>
                    <a:pt x="155" y="134"/>
                    <a:pt x="132" y="105"/>
                    <a:pt x="100" y="96"/>
                  </a:cubicBezTo>
                  <a:cubicBezTo>
                    <a:pt x="101" y="95"/>
                    <a:pt x="102" y="94"/>
                    <a:pt x="102" y="94"/>
                  </a:cubicBezTo>
                  <a:cubicBezTo>
                    <a:pt x="104" y="93"/>
                    <a:pt x="108" y="91"/>
                    <a:pt x="108" y="90"/>
                  </a:cubicBezTo>
                  <a:cubicBezTo>
                    <a:pt x="110" y="89"/>
                    <a:pt x="113" y="86"/>
                    <a:pt x="114" y="86"/>
                  </a:cubicBezTo>
                  <a:cubicBezTo>
                    <a:pt x="115" y="84"/>
                    <a:pt x="120" y="78"/>
                    <a:pt x="121" y="77"/>
                  </a:cubicBezTo>
                  <a:cubicBezTo>
                    <a:pt x="122" y="75"/>
                    <a:pt x="123" y="74"/>
                    <a:pt x="123" y="72"/>
                  </a:cubicBezTo>
                  <a:cubicBezTo>
                    <a:pt x="124" y="72"/>
                    <a:pt x="124" y="71"/>
                    <a:pt x="124" y="71"/>
                  </a:cubicBezTo>
                  <a:cubicBezTo>
                    <a:pt x="127" y="65"/>
                    <a:pt x="128" y="58"/>
                    <a:pt x="128" y="50"/>
                  </a:cubicBezTo>
                  <a:cubicBezTo>
                    <a:pt x="128" y="23"/>
                    <a:pt x="106" y="0"/>
                    <a:pt x="78" y="0"/>
                  </a:cubicBezTo>
                  <a:cubicBezTo>
                    <a:pt x="78" y="0"/>
                    <a:pt x="78" y="0"/>
                    <a:pt x="78" y="0"/>
                  </a:cubicBezTo>
                  <a:cubicBezTo>
                    <a:pt x="78" y="0"/>
                    <a:pt x="78" y="0"/>
                    <a:pt x="78" y="0"/>
                  </a:cubicBezTo>
                  <a:cubicBezTo>
                    <a:pt x="51" y="0"/>
                    <a:pt x="28" y="23"/>
                    <a:pt x="28" y="50"/>
                  </a:cubicBezTo>
                  <a:cubicBezTo>
                    <a:pt x="28" y="70"/>
                    <a:pt x="40" y="87"/>
                    <a:pt x="56" y="96"/>
                  </a:cubicBezTo>
                  <a:cubicBezTo>
                    <a:pt x="25" y="105"/>
                    <a:pt x="1" y="134"/>
                    <a:pt x="0" y="168"/>
                  </a:cubicBezTo>
                  <a:cubicBezTo>
                    <a:pt x="0" y="168"/>
                    <a:pt x="0" y="169"/>
                    <a:pt x="0" y="169"/>
                  </a:cubicBezTo>
                  <a:cubicBezTo>
                    <a:pt x="0" y="169"/>
                    <a:pt x="0" y="169"/>
                    <a:pt x="0" y="169"/>
                  </a:cubicBezTo>
                  <a:cubicBezTo>
                    <a:pt x="0" y="170"/>
                    <a:pt x="0" y="171"/>
                    <a:pt x="1" y="172"/>
                  </a:cubicBezTo>
                  <a:cubicBezTo>
                    <a:pt x="2" y="174"/>
                    <a:pt x="4" y="176"/>
                    <a:pt x="7" y="176"/>
                  </a:cubicBezTo>
                  <a:cubicBezTo>
                    <a:pt x="10" y="176"/>
                    <a:pt x="12" y="174"/>
                    <a:pt x="13" y="172"/>
                  </a:cubicBezTo>
                  <a:cubicBezTo>
                    <a:pt x="13" y="171"/>
                    <a:pt x="13" y="170"/>
                    <a:pt x="13" y="170"/>
                  </a:cubicBezTo>
                  <a:cubicBezTo>
                    <a:pt x="13" y="169"/>
                    <a:pt x="14" y="169"/>
                    <a:pt x="14" y="169"/>
                  </a:cubicBezTo>
                  <a:cubicBezTo>
                    <a:pt x="14" y="168"/>
                    <a:pt x="13" y="168"/>
                    <a:pt x="13" y="168"/>
                  </a:cubicBezTo>
                  <a:cubicBezTo>
                    <a:pt x="13" y="167"/>
                    <a:pt x="13" y="166"/>
                    <a:pt x="13" y="165"/>
                  </a:cubicBezTo>
                  <a:cubicBezTo>
                    <a:pt x="13" y="164"/>
                    <a:pt x="14" y="164"/>
                    <a:pt x="14" y="163"/>
                  </a:cubicBezTo>
                  <a:cubicBezTo>
                    <a:pt x="14" y="163"/>
                    <a:pt x="14" y="163"/>
                    <a:pt x="14" y="163"/>
                  </a:cubicBezTo>
                  <a:cubicBezTo>
                    <a:pt x="16" y="145"/>
                    <a:pt x="25" y="130"/>
                    <a:pt x="39" y="119"/>
                  </a:cubicBezTo>
                  <a:cubicBezTo>
                    <a:pt x="39" y="119"/>
                    <a:pt x="39" y="119"/>
                    <a:pt x="40" y="119"/>
                  </a:cubicBezTo>
                  <a:cubicBezTo>
                    <a:pt x="40" y="119"/>
                    <a:pt x="40" y="119"/>
                    <a:pt x="40" y="119"/>
                  </a:cubicBezTo>
                  <a:cubicBezTo>
                    <a:pt x="48" y="113"/>
                    <a:pt x="57" y="108"/>
                    <a:pt x="68" y="107"/>
                  </a:cubicBezTo>
                  <a:cubicBezTo>
                    <a:pt x="68" y="107"/>
                    <a:pt x="68" y="106"/>
                    <a:pt x="68" y="106"/>
                  </a:cubicBezTo>
                  <a:cubicBezTo>
                    <a:pt x="70" y="106"/>
                    <a:pt x="71" y="106"/>
                    <a:pt x="73" y="106"/>
                  </a:cubicBezTo>
                  <a:cubicBezTo>
                    <a:pt x="74" y="106"/>
                    <a:pt x="75" y="106"/>
                    <a:pt x="77" y="106"/>
                  </a:cubicBezTo>
                  <a:cubicBezTo>
                    <a:pt x="77" y="106"/>
                    <a:pt x="78" y="106"/>
                    <a:pt x="78" y="106"/>
                  </a:cubicBezTo>
                  <a:cubicBezTo>
                    <a:pt x="80" y="106"/>
                    <a:pt x="83" y="106"/>
                    <a:pt x="85" y="106"/>
                  </a:cubicBezTo>
                  <a:cubicBezTo>
                    <a:pt x="85" y="106"/>
                    <a:pt x="85" y="106"/>
                    <a:pt x="85" y="106"/>
                  </a:cubicBezTo>
                  <a:cubicBezTo>
                    <a:pt x="115" y="109"/>
                    <a:pt x="139" y="133"/>
                    <a:pt x="143" y="163"/>
                  </a:cubicBezTo>
                  <a:cubicBezTo>
                    <a:pt x="143" y="163"/>
                    <a:pt x="143" y="163"/>
                    <a:pt x="143" y="163"/>
                  </a:cubicBezTo>
                  <a:cubicBezTo>
                    <a:pt x="143" y="164"/>
                    <a:pt x="143" y="164"/>
                    <a:pt x="143" y="165"/>
                  </a:cubicBezTo>
                  <a:cubicBezTo>
                    <a:pt x="143" y="166"/>
                    <a:pt x="143" y="167"/>
                    <a:pt x="143" y="168"/>
                  </a:cubicBezTo>
                  <a:cubicBezTo>
                    <a:pt x="143" y="168"/>
                    <a:pt x="143" y="168"/>
                    <a:pt x="143" y="169"/>
                  </a:cubicBezTo>
                  <a:cubicBezTo>
                    <a:pt x="143" y="169"/>
                    <a:pt x="143" y="169"/>
                    <a:pt x="143" y="170"/>
                  </a:cubicBezTo>
                  <a:cubicBezTo>
                    <a:pt x="143" y="170"/>
                    <a:pt x="143" y="171"/>
                    <a:pt x="143" y="172"/>
                  </a:cubicBezTo>
                  <a:cubicBezTo>
                    <a:pt x="145" y="174"/>
                    <a:pt x="147" y="176"/>
                    <a:pt x="150" y="176"/>
                  </a:cubicBezTo>
                  <a:cubicBezTo>
                    <a:pt x="152" y="176"/>
                    <a:pt x="155" y="174"/>
                    <a:pt x="156" y="172"/>
                  </a:cubicBezTo>
                  <a:cubicBezTo>
                    <a:pt x="156" y="171"/>
                    <a:pt x="156" y="170"/>
                    <a:pt x="157" y="169"/>
                  </a:cubicBezTo>
                  <a:cubicBezTo>
                    <a:pt x="157" y="169"/>
                    <a:pt x="157" y="169"/>
                    <a:pt x="157" y="169"/>
                  </a:cubicBezTo>
                  <a:cubicBezTo>
                    <a:pt x="157" y="169"/>
                    <a:pt x="157" y="168"/>
                    <a:pt x="156" y="168"/>
                  </a:cubicBezTo>
                  <a:close/>
                  <a:moveTo>
                    <a:pt x="41" y="50"/>
                  </a:moveTo>
                  <a:cubicBezTo>
                    <a:pt x="41" y="30"/>
                    <a:pt x="58" y="13"/>
                    <a:pt x="78" y="13"/>
                  </a:cubicBezTo>
                  <a:cubicBezTo>
                    <a:pt x="99" y="13"/>
                    <a:pt x="115" y="30"/>
                    <a:pt x="115" y="50"/>
                  </a:cubicBezTo>
                  <a:cubicBezTo>
                    <a:pt x="115" y="71"/>
                    <a:pt x="99" y="87"/>
                    <a:pt x="78" y="87"/>
                  </a:cubicBezTo>
                  <a:cubicBezTo>
                    <a:pt x="58" y="87"/>
                    <a:pt x="41" y="71"/>
                    <a:pt x="4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6" name="Freeform 8"/>
            <p:cNvSpPr/>
            <p:nvPr/>
          </p:nvSpPr>
          <p:spPr bwMode="auto">
            <a:xfrm>
              <a:off x="-3236912" y="2255838"/>
              <a:ext cx="315913" cy="655638"/>
            </a:xfrm>
            <a:custGeom>
              <a:avLst/>
              <a:gdLst>
                <a:gd name="T0" fmla="*/ 84 w 84"/>
                <a:gd name="T1" fmla="*/ 168 h 175"/>
                <a:gd name="T2" fmla="*/ 28 w 84"/>
                <a:gd name="T3" fmla="*/ 95 h 175"/>
                <a:gd name="T4" fmla="*/ 56 w 84"/>
                <a:gd name="T5" fmla="*/ 50 h 175"/>
                <a:gd name="T6" fmla="*/ 6 w 84"/>
                <a:gd name="T7" fmla="*/ 0 h 175"/>
                <a:gd name="T8" fmla="*/ 6 w 84"/>
                <a:gd name="T9" fmla="*/ 0 h 175"/>
                <a:gd name="T10" fmla="*/ 0 w 84"/>
                <a:gd name="T11" fmla="*/ 7 h 175"/>
                <a:gd name="T12" fmla="*/ 6 w 84"/>
                <a:gd name="T13" fmla="*/ 13 h 175"/>
                <a:gd name="T14" fmla="*/ 6 w 84"/>
                <a:gd name="T15" fmla="*/ 13 h 175"/>
                <a:gd name="T16" fmla="*/ 7 w 84"/>
                <a:gd name="T17" fmla="*/ 13 h 175"/>
                <a:gd name="T18" fmla="*/ 7 w 84"/>
                <a:gd name="T19" fmla="*/ 13 h 175"/>
                <a:gd name="T20" fmla="*/ 7 w 84"/>
                <a:gd name="T21" fmla="*/ 13 h 175"/>
                <a:gd name="T22" fmla="*/ 43 w 84"/>
                <a:gd name="T23" fmla="*/ 50 h 175"/>
                <a:gd name="T24" fmla="*/ 10 w 84"/>
                <a:gd name="T25" fmla="*/ 89 h 175"/>
                <a:gd name="T26" fmla="*/ 10 w 84"/>
                <a:gd name="T27" fmla="*/ 89 h 175"/>
                <a:gd name="T28" fmla="*/ 6 w 84"/>
                <a:gd name="T29" fmla="*/ 91 h 175"/>
                <a:gd name="T30" fmla="*/ 3 w 84"/>
                <a:gd name="T31" fmla="*/ 97 h 175"/>
                <a:gd name="T32" fmla="*/ 6 w 84"/>
                <a:gd name="T33" fmla="*/ 103 h 175"/>
                <a:gd name="T34" fmla="*/ 12 w 84"/>
                <a:gd name="T35" fmla="*/ 106 h 175"/>
                <a:gd name="T36" fmla="*/ 12 w 84"/>
                <a:gd name="T37" fmla="*/ 106 h 175"/>
                <a:gd name="T38" fmla="*/ 12 w 84"/>
                <a:gd name="T39" fmla="*/ 106 h 175"/>
                <a:gd name="T40" fmla="*/ 16 w 84"/>
                <a:gd name="T41" fmla="*/ 106 h 175"/>
                <a:gd name="T42" fmla="*/ 17 w 84"/>
                <a:gd name="T43" fmla="*/ 106 h 175"/>
                <a:gd name="T44" fmla="*/ 45 w 84"/>
                <a:gd name="T45" fmla="*/ 118 h 175"/>
                <a:gd name="T46" fmla="*/ 45 w 84"/>
                <a:gd name="T47" fmla="*/ 118 h 175"/>
                <a:gd name="T48" fmla="*/ 46 w 84"/>
                <a:gd name="T49" fmla="*/ 119 h 175"/>
                <a:gd name="T50" fmla="*/ 71 w 84"/>
                <a:gd name="T51" fmla="*/ 163 h 175"/>
                <a:gd name="T52" fmla="*/ 71 w 84"/>
                <a:gd name="T53" fmla="*/ 163 h 175"/>
                <a:gd name="T54" fmla="*/ 71 w 84"/>
                <a:gd name="T55" fmla="*/ 165 h 175"/>
                <a:gd name="T56" fmla="*/ 71 w 84"/>
                <a:gd name="T57" fmla="*/ 168 h 175"/>
                <a:gd name="T58" fmla="*/ 71 w 84"/>
                <a:gd name="T59" fmla="*/ 168 h 175"/>
                <a:gd name="T60" fmla="*/ 71 w 84"/>
                <a:gd name="T61" fmla="*/ 169 h 175"/>
                <a:gd name="T62" fmla="*/ 71 w 84"/>
                <a:gd name="T63" fmla="*/ 171 h 175"/>
                <a:gd name="T64" fmla="*/ 78 w 84"/>
                <a:gd name="T65" fmla="*/ 175 h 175"/>
                <a:gd name="T66" fmla="*/ 84 w 84"/>
                <a:gd name="T67" fmla="*/ 171 h 175"/>
                <a:gd name="T68" fmla="*/ 84 w 84"/>
                <a:gd name="T69" fmla="*/ 169 h 175"/>
                <a:gd name="T70" fmla="*/ 84 w 84"/>
                <a:gd name="T71" fmla="*/ 168 h 175"/>
                <a:gd name="T72" fmla="*/ 84 w 84"/>
                <a:gd name="T73" fmla="*/ 16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 h="175">
                  <a:moveTo>
                    <a:pt x="84" y="168"/>
                  </a:moveTo>
                  <a:cubicBezTo>
                    <a:pt x="83" y="133"/>
                    <a:pt x="60" y="105"/>
                    <a:pt x="28" y="95"/>
                  </a:cubicBezTo>
                  <a:cubicBezTo>
                    <a:pt x="45" y="87"/>
                    <a:pt x="56" y="70"/>
                    <a:pt x="56" y="50"/>
                  </a:cubicBezTo>
                  <a:cubicBezTo>
                    <a:pt x="56" y="22"/>
                    <a:pt x="34" y="0"/>
                    <a:pt x="6" y="0"/>
                  </a:cubicBezTo>
                  <a:cubicBezTo>
                    <a:pt x="6" y="0"/>
                    <a:pt x="6" y="0"/>
                    <a:pt x="6" y="0"/>
                  </a:cubicBezTo>
                  <a:cubicBezTo>
                    <a:pt x="3" y="0"/>
                    <a:pt x="0" y="3"/>
                    <a:pt x="0" y="7"/>
                  </a:cubicBezTo>
                  <a:cubicBezTo>
                    <a:pt x="0" y="10"/>
                    <a:pt x="3" y="13"/>
                    <a:pt x="6" y="13"/>
                  </a:cubicBezTo>
                  <a:cubicBezTo>
                    <a:pt x="6" y="13"/>
                    <a:pt x="6" y="13"/>
                    <a:pt x="6" y="13"/>
                  </a:cubicBezTo>
                  <a:cubicBezTo>
                    <a:pt x="7" y="13"/>
                    <a:pt x="7" y="13"/>
                    <a:pt x="7" y="13"/>
                  </a:cubicBezTo>
                  <a:cubicBezTo>
                    <a:pt x="7" y="13"/>
                    <a:pt x="7" y="13"/>
                    <a:pt x="7" y="13"/>
                  </a:cubicBezTo>
                  <a:cubicBezTo>
                    <a:pt x="7" y="13"/>
                    <a:pt x="7" y="13"/>
                    <a:pt x="7" y="13"/>
                  </a:cubicBezTo>
                  <a:cubicBezTo>
                    <a:pt x="27" y="14"/>
                    <a:pt x="43" y="30"/>
                    <a:pt x="43" y="50"/>
                  </a:cubicBezTo>
                  <a:cubicBezTo>
                    <a:pt x="43" y="69"/>
                    <a:pt x="29" y="86"/>
                    <a:pt x="10" y="89"/>
                  </a:cubicBezTo>
                  <a:cubicBezTo>
                    <a:pt x="10" y="89"/>
                    <a:pt x="10" y="89"/>
                    <a:pt x="10" y="89"/>
                  </a:cubicBezTo>
                  <a:cubicBezTo>
                    <a:pt x="9" y="89"/>
                    <a:pt x="7" y="90"/>
                    <a:pt x="6" y="91"/>
                  </a:cubicBezTo>
                  <a:cubicBezTo>
                    <a:pt x="4" y="93"/>
                    <a:pt x="3" y="95"/>
                    <a:pt x="3" y="97"/>
                  </a:cubicBezTo>
                  <a:cubicBezTo>
                    <a:pt x="3" y="100"/>
                    <a:pt x="4" y="102"/>
                    <a:pt x="6" y="103"/>
                  </a:cubicBezTo>
                  <a:cubicBezTo>
                    <a:pt x="8" y="105"/>
                    <a:pt x="10" y="105"/>
                    <a:pt x="12" y="106"/>
                  </a:cubicBezTo>
                  <a:cubicBezTo>
                    <a:pt x="12" y="106"/>
                    <a:pt x="12" y="106"/>
                    <a:pt x="12" y="106"/>
                  </a:cubicBezTo>
                  <a:cubicBezTo>
                    <a:pt x="12" y="106"/>
                    <a:pt x="12" y="106"/>
                    <a:pt x="12" y="106"/>
                  </a:cubicBezTo>
                  <a:cubicBezTo>
                    <a:pt x="13" y="106"/>
                    <a:pt x="15" y="106"/>
                    <a:pt x="16" y="106"/>
                  </a:cubicBezTo>
                  <a:cubicBezTo>
                    <a:pt x="16" y="106"/>
                    <a:pt x="17" y="106"/>
                    <a:pt x="17" y="106"/>
                  </a:cubicBezTo>
                  <a:cubicBezTo>
                    <a:pt x="27" y="108"/>
                    <a:pt x="37" y="112"/>
                    <a:pt x="45" y="118"/>
                  </a:cubicBezTo>
                  <a:cubicBezTo>
                    <a:pt x="45" y="118"/>
                    <a:pt x="45" y="118"/>
                    <a:pt x="45" y="118"/>
                  </a:cubicBezTo>
                  <a:cubicBezTo>
                    <a:pt x="45" y="118"/>
                    <a:pt x="45" y="119"/>
                    <a:pt x="46" y="119"/>
                  </a:cubicBezTo>
                  <a:cubicBezTo>
                    <a:pt x="59" y="129"/>
                    <a:pt x="69" y="145"/>
                    <a:pt x="71" y="163"/>
                  </a:cubicBezTo>
                  <a:cubicBezTo>
                    <a:pt x="71" y="163"/>
                    <a:pt x="71" y="163"/>
                    <a:pt x="71" y="163"/>
                  </a:cubicBezTo>
                  <a:cubicBezTo>
                    <a:pt x="71" y="163"/>
                    <a:pt x="71" y="164"/>
                    <a:pt x="71" y="165"/>
                  </a:cubicBezTo>
                  <a:cubicBezTo>
                    <a:pt x="71" y="166"/>
                    <a:pt x="71" y="167"/>
                    <a:pt x="71" y="168"/>
                  </a:cubicBezTo>
                  <a:cubicBezTo>
                    <a:pt x="71" y="168"/>
                    <a:pt x="71" y="168"/>
                    <a:pt x="71" y="168"/>
                  </a:cubicBezTo>
                  <a:cubicBezTo>
                    <a:pt x="71" y="169"/>
                    <a:pt x="71" y="169"/>
                    <a:pt x="71" y="169"/>
                  </a:cubicBezTo>
                  <a:cubicBezTo>
                    <a:pt x="71" y="170"/>
                    <a:pt x="71" y="171"/>
                    <a:pt x="71" y="171"/>
                  </a:cubicBezTo>
                  <a:cubicBezTo>
                    <a:pt x="72" y="174"/>
                    <a:pt x="75" y="175"/>
                    <a:pt x="78" y="175"/>
                  </a:cubicBezTo>
                  <a:cubicBezTo>
                    <a:pt x="80" y="175"/>
                    <a:pt x="83" y="174"/>
                    <a:pt x="84" y="171"/>
                  </a:cubicBezTo>
                  <a:cubicBezTo>
                    <a:pt x="84" y="171"/>
                    <a:pt x="84" y="170"/>
                    <a:pt x="84" y="169"/>
                  </a:cubicBezTo>
                  <a:cubicBezTo>
                    <a:pt x="84" y="169"/>
                    <a:pt x="84" y="169"/>
                    <a:pt x="84" y="168"/>
                  </a:cubicBezTo>
                  <a:cubicBezTo>
                    <a:pt x="84" y="168"/>
                    <a:pt x="84" y="168"/>
                    <a:pt x="84"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 name="Freeform 9"/>
            <p:cNvSpPr/>
            <p:nvPr/>
          </p:nvSpPr>
          <p:spPr bwMode="auto">
            <a:xfrm>
              <a:off x="-3190875" y="26527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22" presetClass="entr" presetSubtype="1"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47"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35" presetClass="emph" presetSubtype="0" repeatCount="3000" fill="hold" grpId="1" nodeType="withEffect">
                                  <p:stCondLst>
                                    <p:cond delay="900"/>
                                  </p:stCondLst>
                                  <p:childTnLst>
                                    <p:anim calcmode="discrete" valueType="str">
                                      <p:cBhvr>
                                        <p:cTn id="27" dur="1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8"/>
          <p:cNvSpPr/>
          <p:nvPr/>
        </p:nvSpPr>
        <p:spPr bwMode="auto">
          <a:xfrm>
            <a:off x="1" y="1059"/>
            <a:ext cx="429783" cy="858064"/>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1" name="Freeform 9"/>
          <p:cNvSpPr/>
          <p:nvPr/>
        </p:nvSpPr>
        <p:spPr bwMode="auto">
          <a:xfrm>
            <a:off x="133179" y="301289"/>
            <a:ext cx="288151" cy="577340"/>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12" name="Rectangle 18"/>
          <p:cNvSpPr>
            <a:spLocks noChangeArrowheads="1"/>
          </p:cNvSpPr>
          <p:nvPr/>
        </p:nvSpPr>
        <p:spPr bwMode="auto">
          <a:xfrm>
            <a:off x="618067" y="260649"/>
            <a:ext cx="1365758"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rgbClr val="C00000"/>
                </a:solidFill>
                <a:latin typeface="Impact" pitchFamily="34" charset="0"/>
                <a:ea typeface="微软雅黑" pitchFamily="34" charset="-122"/>
                <a:cs typeface="宋体" pitchFamily="2" charset="-122"/>
              </a:rPr>
              <a:t>自主</a:t>
            </a:r>
            <a:r>
              <a:rPr lang="zh-CN" altLang="en-US" sz="2667" b="1" dirty="0">
                <a:solidFill>
                  <a:schemeClr val="accent6"/>
                </a:solidFill>
                <a:latin typeface="Impact" pitchFamily="34" charset="0"/>
                <a:ea typeface="微软雅黑" pitchFamily="34" charset="-122"/>
                <a:cs typeface="宋体" pitchFamily="2" charset="-122"/>
              </a:rPr>
              <a:t>选学</a:t>
            </a:r>
            <a:endParaRPr lang="en-US" altLang="zh-CN" sz="2667" b="1" dirty="0">
              <a:solidFill>
                <a:schemeClr val="accent6"/>
              </a:solidFill>
              <a:latin typeface="Impact" pitchFamily="34" charset="0"/>
              <a:ea typeface="微软雅黑" pitchFamily="34" charset="-122"/>
              <a:cs typeface="宋体" pitchFamily="2" charset="-122"/>
            </a:endParaRPr>
          </a:p>
        </p:txBody>
      </p:sp>
      <p:sp>
        <p:nvSpPr>
          <p:cNvPr id="16" name="Rectangle 20"/>
          <p:cNvSpPr>
            <a:spLocks noChangeArrowheads="1"/>
          </p:cNvSpPr>
          <p:nvPr/>
        </p:nvSpPr>
        <p:spPr bwMode="auto">
          <a:xfrm>
            <a:off x="1007435" y="3705889"/>
            <a:ext cx="4128459" cy="61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fontAlgn="base">
              <a:lnSpc>
                <a:spcPct val="130000"/>
              </a:lnSpc>
              <a:spcBef>
                <a:spcPct val="0"/>
              </a:spcBef>
              <a:spcAft>
                <a:spcPct val="0"/>
              </a:spcAft>
            </a:pPr>
            <a:r>
              <a:rPr lang="en-US" altLang="zh-CN" sz="1067" dirty="0">
                <a:solidFill>
                  <a:schemeClr val="bg1"/>
                </a:solidFill>
                <a:latin typeface="Arial" pitchFamily="34" charset="0"/>
                <a:cs typeface="Arial" pitchFamily="34" charset="0"/>
              </a:rPr>
              <a:t>We have many PowerPoint </a:t>
            </a:r>
            <a:r>
              <a:rPr lang="zh-CN" altLang="en-US" sz="1067" dirty="0">
                <a:solidFill>
                  <a:schemeClr val="bg1"/>
                </a:solidFill>
                <a:latin typeface="Arial" pitchFamily="34" charset="0"/>
                <a:cs typeface="Arial" pitchFamily="34" charset="0"/>
              </a:rPr>
              <a:t>templates</a:t>
            </a:r>
            <a:r>
              <a:rPr lang="en-US" altLang="zh-CN" sz="1067" dirty="0">
                <a:solidFill>
                  <a:schemeClr val="bg1"/>
                </a:solidFill>
                <a:latin typeface="Arial" pitchFamily="34" charset="0"/>
                <a:cs typeface="Arial" pitchFamily="34" charset="0"/>
              </a:rPr>
              <a:t> that has been specifically designed to help anyone that is stepping into the world of PowerPoint for the very first time. </a:t>
            </a:r>
            <a:endParaRPr lang="zh-CN" altLang="en-US" sz="1067" dirty="0">
              <a:solidFill>
                <a:schemeClr val="bg1"/>
              </a:solidFill>
              <a:latin typeface="Arial" pitchFamily="34" charset="0"/>
              <a:cs typeface="Arial" pitchFamily="34" charset="0"/>
            </a:endParaRPr>
          </a:p>
        </p:txBody>
      </p:sp>
      <p:sp>
        <p:nvSpPr>
          <p:cNvPr id="14" name="Rectangle 20"/>
          <p:cNvSpPr>
            <a:spLocks noChangeArrowheads="1"/>
          </p:cNvSpPr>
          <p:nvPr/>
        </p:nvSpPr>
        <p:spPr bwMode="auto">
          <a:xfrm>
            <a:off x="2160000" y="465832"/>
            <a:ext cx="2400808" cy="16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ZI  ZHU  XUAN  XUE</a:t>
            </a:r>
            <a:r>
              <a:rPr lang="zh-CN" altLang="en-US" sz="1067" dirty="0">
                <a:solidFill>
                  <a:srgbClr val="53585E"/>
                </a:solidFill>
                <a:latin typeface="Arial" pitchFamily="34" charset="0"/>
                <a:cs typeface="Arial" pitchFamily="34" charset="0"/>
              </a:rPr>
              <a:t> </a:t>
            </a:r>
          </a:p>
        </p:txBody>
      </p:sp>
      <p:sp>
        <p:nvSpPr>
          <p:cNvPr id="18" name="文本框 10"/>
          <p:cNvSpPr txBox="1"/>
          <p:nvPr/>
        </p:nvSpPr>
        <p:spPr>
          <a:xfrm>
            <a:off x="467203" y="5349000"/>
            <a:ext cx="5900974" cy="379656"/>
          </a:xfrm>
          <a:prstGeom prst="rect">
            <a:avLst/>
          </a:prstGeom>
          <a:noFill/>
        </p:spPr>
        <p:txBody>
          <a:bodyPr wrap="none" rtlCol="0">
            <a:spAutoFit/>
          </a:bodyPr>
          <a:lstStyle/>
          <a:p>
            <a:pPr marL="457189" indent="-457189">
              <a:buFont typeface="Wingdings" panose="05000000000000000000" pitchFamily="2" charset="2"/>
              <a:buChar char="l"/>
            </a:pPr>
            <a:r>
              <a:rPr lang="zh-CN" altLang="en-US" sz="1867" dirty="0">
                <a:latin typeface="Arial" panose="020B0604020202020204" pitchFamily="34" charset="0"/>
                <a:ea typeface="微软雅黑" panose="020B0503020204020204" pitchFamily="34" charset="-122"/>
                <a:sym typeface="Arial" panose="020B0604020202020204" pitchFamily="34" charset="0"/>
              </a:rPr>
              <a:t>坊员</a:t>
            </a:r>
            <a:r>
              <a:rPr lang="zh-CN" altLang="en-US" sz="1867" dirty="0">
                <a:latin typeface="Arial" panose="020B0604020202020204" pitchFamily="34" charset="0"/>
                <a:ea typeface="微软雅黑" panose="020B0503020204020204" pitchFamily="34" charset="-122"/>
              </a:rPr>
              <a:t>根据研修需求，进行自主选学、在线观看课程</a:t>
            </a:r>
            <a:endParaRPr lang="zh-CN" altLang="en-US" sz="1867" dirty="0">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a:extLst>
              <a:ext uri="{FF2B5EF4-FFF2-40B4-BE49-F238E27FC236}">
                <a16:creationId xmlns:a16="http://schemas.microsoft.com/office/drawing/2014/main" id="{4B4F2946-DA6B-4BD5-BD1E-180706FC081F}"/>
              </a:ext>
            </a:extLst>
          </p:cNvPr>
          <p:cNvPicPr>
            <a:picLocks noChangeAspect="1"/>
          </p:cNvPicPr>
          <p:nvPr/>
        </p:nvPicPr>
        <p:blipFill>
          <a:blip r:embed="rId2"/>
          <a:stretch>
            <a:fillRect/>
          </a:stretch>
        </p:blipFill>
        <p:spPr>
          <a:xfrm>
            <a:off x="429784" y="1803895"/>
            <a:ext cx="5570479" cy="3122863"/>
          </a:xfrm>
          <a:prstGeom prst="rect">
            <a:avLst/>
          </a:prstGeom>
          <a:ln>
            <a:solidFill>
              <a:schemeClr val="accent6"/>
            </a:solidFill>
          </a:ln>
        </p:spPr>
      </p:pic>
      <p:pic>
        <p:nvPicPr>
          <p:cNvPr id="13" name="图片 12">
            <a:extLst>
              <a:ext uri="{FF2B5EF4-FFF2-40B4-BE49-F238E27FC236}">
                <a16:creationId xmlns:a16="http://schemas.microsoft.com/office/drawing/2014/main" id="{226D380C-9B94-497A-AA24-58716985BFF7}"/>
              </a:ext>
            </a:extLst>
          </p:cNvPr>
          <p:cNvPicPr>
            <a:picLocks noChangeAspect="1"/>
          </p:cNvPicPr>
          <p:nvPr/>
        </p:nvPicPr>
        <p:blipFill>
          <a:blip r:embed="rId3"/>
          <a:stretch>
            <a:fillRect/>
          </a:stretch>
        </p:blipFill>
        <p:spPr>
          <a:xfrm>
            <a:off x="6477231" y="1803894"/>
            <a:ext cx="5237635" cy="3122863"/>
          </a:xfrm>
          <a:prstGeom prst="rect">
            <a:avLst/>
          </a:prstGeom>
          <a:ln>
            <a:solidFill>
              <a:schemeClr val="accent6"/>
            </a:solidFill>
          </a:ln>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400"/>
                                  </p:stCondLst>
                                  <p:childTnLst>
                                    <p:anim calcmode="discrete" valueType="str">
                                      <p:cBhvr>
                                        <p:cTn id="10" dur="100" fill="hold"/>
                                        <p:tgtEl>
                                          <p:spTgt spid="11"/>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20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600"/>
                                  </p:stCondLst>
                                  <p:childTnLst>
                                    <p:anim calcmode="discrete" valueType="str">
                                      <p:cBhvr>
                                        <p:cTn id="16" dur="100" fill="hold"/>
                                        <p:tgtEl>
                                          <p:spTgt spid="10"/>
                                        </p:tgtEl>
                                        <p:attrNameLst>
                                          <p:attrName>style.visibility</p:attrName>
                                        </p:attrNameLst>
                                      </p:cBhvr>
                                      <p:tavLst>
                                        <p:tav tm="0">
                                          <p:val>
                                            <p:strVal val="hidden"/>
                                          </p:val>
                                        </p:tav>
                                        <p:tav tm="50000">
                                          <p:val>
                                            <p:strVal val="visible"/>
                                          </p:val>
                                        </p:tav>
                                      </p:tavLst>
                                    </p:anim>
                                  </p:childTnLst>
                                </p:cTn>
                              </p:par>
                              <p:par>
                                <p:cTn id="17" presetID="47" presetClass="entr" presetSubtype="0" fill="hold" grpId="0" nodeType="withEffect">
                                  <p:stCondLst>
                                    <p:cond delay="7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300"/>
                                        <p:tgtEl>
                                          <p:spTgt spid="12"/>
                                        </p:tgtEl>
                                      </p:cBhvr>
                                    </p:animEffect>
                                    <p:anim calcmode="lin" valueType="num">
                                      <p:cBhvr>
                                        <p:cTn id="20" dur="300" fill="hold"/>
                                        <p:tgtEl>
                                          <p:spTgt spid="12"/>
                                        </p:tgtEl>
                                        <p:attrNameLst>
                                          <p:attrName>ppt_x</p:attrName>
                                        </p:attrNameLst>
                                      </p:cBhvr>
                                      <p:tavLst>
                                        <p:tav tm="0">
                                          <p:val>
                                            <p:strVal val="#ppt_x"/>
                                          </p:val>
                                        </p:tav>
                                        <p:tav tm="100000">
                                          <p:val>
                                            <p:strVal val="#ppt_x"/>
                                          </p:val>
                                        </p:tav>
                                      </p:tavLst>
                                    </p:anim>
                                    <p:anim calcmode="lin" valueType="num">
                                      <p:cBhvr>
                                        <p:cTn id="21" dur="300" fill="hold"/>
                                        <p:tgtEl>
                                          <p:spTgt spid="12"/>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16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060"/>
            <a:ext cx="4560808" cy="877569"/>
            <a:chOff x="0" y="0"/>
            <a:chExt cx="3420606" cy="658177"/>
          </a:xfrm>
        </p:grpSpPr>
        <p:sp>
          <p:nvSpPr>
            <p:cNvPr id="3"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5" name="Rectangle 18"/>
            <p:cNvSpPr>
              <a:spLocks noChangeArrowheads="1"/>
            </p:cNvSpPr>
            <p:nvPr/>
          </p:nvSpPr>
          <p:spPr bwMode="auto">
            <a:xfrm>
              <a:off x="463550" y="194692"/>
              <a:ext cx="1024319"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rgbClr val="C00000"/>
                  </a:solidFill>
                  <a:latin typeface="Impact" pitchFamily="34" charset="0"/>
                  <a:ea typeface="微软雅黑" pitchFamily="34" charset="-122"/>
                  <a:cs typeface="宋体" pitchFamily="2" charset="-122"/>
                </a:rPr>
                <a:t>学科</a:t>
              </a:r>
              <a:r>
                <a:rPr lang="zh-CN" altLang="en-US" sz="2667" b="1" dirty="0">
                  <a:solidFill>
                    <a:schemeClr val="accent6"/>
                  </a:solidFill>
                  <a:latin typeface="Impact" pitchFamily="34" charset="0"/>
                  <a:ea typeface="微软雅黑" pitchFamily="34" charset="-122"/>
                  <a:cs typeface="宋体" pitchFamily="2" charset="-122"/>
                </a:rPr>
                <a:t>作业</a:t>
              </a:r>
              <a:endParaRPr lang="en-US" altLang="zh-CN" sz="2667" b="1" dirty="0">
                <a:solidFill>
                  <a:schemeClr val="accent6"/>
                </a:solidFill>
                <a:latin typeface="Impact" pitchFamily="34" charset="0"/>
                <a:ea typeface="微软雅黑" pitchFamily="34" charset="-122"/>
                <a:cs typeface="宋体" pitchFamily="2" charset="-122"/>
              </a:endParaRPr>
            </a:p>
          </p:txBody>
        </p:sp>
        <p:sp>
          <p:nvSpPr>
            <p:cNvPr id="6" name="Rectangle 20"/>
            <p:cNvSpPr>
              <a:spLocks noChangeArrowheads="1"/>
            </p:cNvSpPr>
            <p:nvPr/>
          </p:nvSpPr>
          <p:spPr bwMode="auto">
            <a:xfrm>
              <a:off x="1620000" y="348580"/>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XUE  KE  ZUO  YE</a:t>
              </a:r>
              <a:r>
                <a:rPr lang="zh-CN" altLang="en-US" sz="1067" dirty="0">
                  <a:solidFill>
                    <a:srgbClr val="53585E"/>
                  </a:solidFill>
                  <a:latin typeface="Arial" pitchFamily="34" charset="0"/>
                  <a:cs typeface="Arial" pitchFamily="34" charset="0"/>
                </a:rPr>
                <a:t> </a:t>
              </a:r>
            </a:p>
          </p:txBody>
        </p:sp>
      </p:grpSp>
      <p:sp>
        <p:nvSpPr>
          <p:cNvPr id="11" name="文本框 10"/>
          <p:cNvSpPr txBox="1"/>
          <p:nvPr/>
        </p:nvSpPr>
        <p:spPr>
          <a:xfrm>
            <a:off x="618067" y="5637000"/>
            <a:ext cx="7095212" cy="379656"/>
          </a:xfrm>
          <a:prstGeom prst="rect">
            <a:avLst/>
          </a:prstGeom>
          <a:noFill/>
        </p:spPr>
        <p:txBody>
          <a:bodyPr wrap="none" rtlCol="0">
            <a:spAutoFit/>
          </a:bodyPr>
          <a:lstStyle/>
          <a:p>
            <a:pPr marL="457189" indent="-457189">
              <a:buFont typeface="Wingdings" panose="05000000000000000000" pitchFamily="2" charset="2"/>
              <a:buChar char="l"/>
            </a:pPr>
            <a:r>
              <a:rPr lang="zh-CN" altLang="en-US" sz="1867" dirty="0">
                <a:latin typeface="Arial" panose="020B0604020202020204" pitchFamily="34" charset="0"/>
                <a:ea typeface="微软雅黑" panose="020B0503020204020204" pitchFamily="34" charset="-122"/>
                <a:sym typeface="Arial" panose="020B0604020202020204" pitchFamily="34" charset="0"/>
              </a:rPr>
              <a:t>坊员完成课程学习后，制作相应的学科作业，并参与作业互评</a:t>
            </a:r>
          </a:p>
        </p:txBody>
      </p:sp>
      <p:pic>
        <p:nvPicPr>
          <p:cNvPr id="9" name="图片 8">
            <a:extLst>
              <a:ext uri="{FF2B5EF4-FFF2-40B4-BE49-F238E27FC236}">
                <a16:creationId xmlns:a16="http://schemas.microsoft.com/office/drawing/2014/main" id="{948E960B-0FCB-42B4-A8B0-FBB042228524}"/>
              </a:ext>
            </a:extLst>
          </p:cNvPr>
          <p:cNvPicPr>
            <a:picLocks noChangeAspect="1"/>
          </p:cNvPicPr>
          <p:nvPr/>
        </p:nvPicPr>
        <p:blipFill>
          <a:blip r:embed="rId2"/>
          <a:stretch>
            <a:fillRect/>
          </a:stretch>
        </p:blipFill>
        <p:spPr>
          <a:xfrm>
            <a:off x="464776" y="1466232"/>
            <a:ext cx="5631224" cy="3824162"/>
          </a:xfrm>
          <a:prstGeom prst="rect">
            <a:avLst/>
          </a:prstGeom>
          <a:ln>
            <a:solidFill>
              <a:schemeClr val="bg1">
                <a:lumMod val="50000"/>
              </a:schemeClr>
            </a:solidFill>
          </a:ln>
        </p:spPr>
      </p:pic>
      <p:pic>
        <p:nvPicPr>
          <p:cNvPr id="10" name="图片 9">
            <a:extLst>
              <a:ext uri="{FF2B5EF4-FFF2-40B4-BE49-F238E27FC236}">
                <a16:creationId xmlns:a16="http://schemas.microsoft.com/office/drawing/2014/main" id="{D6CA2244-1C62-4F85-AC64-9E2B0D7B20A3}"/>
              </a:ext>
            </a:extLst>
          </p:cNvPr>
          <p:cNvPicPr>
            <a:picLocks noChangeAspect="1"/>
          </p:cNvPicPr>
          <p:nvPr/>
        </p:nvPicPr>
        <p:blipFill>
          <a:blip r:embed="rId3"/>
          <a:stretch>
            <a:fillRect/>
          </a:stretch>
        </p:blipFill>
        <p:spPr>
          <a:xfrm>
            <a:off x="6239494" y="1466232"/>
            <a:ext cx="5487730" cy="3824162"/>
          </a:xfrm>
          <a:prstGeom prst="rect">
            <a:avLst/>
          </a:prstGeom>
          <a:ln>
            <a:solidFill>
              <a:schemeClr val="accent6"/>
            </a:solidFill>
          </a:ln>
        </p:spPr>
      </p:pic>
    </p:spTree>
    <p:extLst>
      <p:ext uri="{BB962C8B-B14F-4D97-AF65-F5344CB8AC3E}">
        <p14:creationId xmlns:p14="http://schemas.microsoft.com/office/powerpoint/2010/main" val="3746046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097C05F-5F80-4D2F-9DD7-481F55260E18}"/>
              </a:ext>
            </a:extLst>
          </p:cNvPr>
          <p:cNvPicPr>
            <a:picLocks noChangeAspect="1"/>
          </p:cNvPicPr>
          <p:nvPr/>
        </p:nvPicPr>
        <p:blipFill>
          <a:blip r:embed="rId2"/>
          <a:stretch>
            <a:fillRect/>
          </a:stretch>
        </p:blipFill>
        <p:spPr>
          <a:xfrm>
            <a:off x="618067" y="1046767"/>
            <a:ext cx="4693198" cy="3581651"/>
          </a:xfrm>
          <a:prstGeom prst="rect">
            <a:avLst/>
          </a:prstGeom>
          <a:ln>
            <a:solidFill>
              <a:schemeClr val="accent6"/>
            </a:solidFill>
          </a:ln>
        </p:spPr>
      </p:pic>
      <p:grpSp>
        <p:nvGrpSpPr>
          <p:cNvPr id="2" name="组合 1"/>
          <p:cNvGrpSpPr/>
          <p:nvPr/>
        </p:nvGrpSpPr>
        <p:grpSpPr>
          <a:xfrm>
            <a:off x="0" y="1060"/>
            <a:ext cx="4560808" cy="877569"/>
            <a:chOff x="0" y="0"/>
            <a:chExt cx="3420606" cy="658177"/>
          </a:xfrm>
        </p:grpSpPr>
        <p:sp>
          <p:nvSpPr>
            <p:cNvPr id="3"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5" name="Rectangle 18"/>
            <p:cNvSpPr>
              <a:spLocks noChangeArrowheads="1"/>
            </p:cNvSpPr>
            <p:nvPr/>
          </p:nvSpPr>
          <p:spPr bwMode="auto">
            <a:xfrm>
              <a:off x="463550" y="194692"/>
              <a:ext cx="1024319"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坊内</a:t>
              </a:r>
              <a:r>
                <a:rPr lang="zh-CN" altLang="en-US" sz="2667" b="1" dirty="0">
                  <a:solidFill>
                    <a:schemeClr val="accent6"/>
                  </a:solidFill>
                  <a:latin typeface="Impact" pitchFamily="34" charset="0"/>
                  <a:ea typeface="微软雅黑" pitchFamily="34" charset="-122"/>
                  <a:cs typeface="宋体" pitchFamily="2" charset="-122"/>
                </a:rPr>
                <a:t>活动</a:t>
              </a:r>
              <a:endParaRPr lang="en-US" altLang="zh-CN" sz="2667" b="1" dirty="0">
                <a:solidFill>
                  <a:schemeClr val="accent6"/>
                </a:solidFill>
                <a:latin typeface="Impact" pitchFamily="34" charset="0"/>
                <a:ea typeface="微软雅黑" pitchFamily="34" charset="-122"/>
                <a:cs typeface="宋体" pitchFamily="2" charset="-122"/>
              </a:endParaRPr>
            </a:p>
          </p:txBody>
        </p:sp>
        <p:sp>
          <p:nvSpPr>
            <p:cNvPr id="6" name="Rectangle 20"/>
            <p:cNvSpPr>
              <a:spLocks noChangeArrowheads="1"/>
            </p:cNvSpPr>
            <p:nvPr/>
          </p:nvSpPr>
          <p:spPr bwMode="auto">
            <a:xfrm>
              <a:off x="1620000" y="348580"/>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FANG  NEI  HUO  FONG </a:t>
              </a:r>
              <a:r>
                <a:rPr lang="zh-CN" altLang="en-US" sz="1067" dirty="0">
                  <a:solidFill>
                    <a:srgbClr val="53585E"/>
                  </a:solidFill>
                  <a:latin typeface="Arial" pitchFamily="34" charset="0"/>
                  <a:cs typeface="Arial" pitchFamily="34" charset="0"/>
                </a:rPr>
                <a:t> </a:t>
              </a:r>
            </a:p>
          </p:txBody>
        </p:sp>
      </p:grpSp>
      <p:sp>
        <p:nvSpPr>
          <p:cNvPr id="13" name="文本框 10"/>
          <p:cNvSpPr txBox="1"/>
          <p:nvPr/>
        </p:nvSpPr>
        <p:spPr>
          <a:xfrm>
            <a:off x="618067" y="6213000"/>
            <a:ext cx="9005992" cy="379656"/>
          </a:xfrm>
          <a:prstGeom prst="rect">
            <a:avLst/>
          </a:prstGeom>
          <a:noFill/>
        </p:spPr>
        <p:txBody>
          <a:bodyPr wrap="none" rtlCol="0">
            <a:spAutoFit/>
          </a:bodyPr>
          <a:lstStyle/>
          <a:p>
            <a:pPr marL="457189" indent="-457189">
              <a:buFont typeface="Wingdings" panose="05000000000000000000" pitchFamily="2" charset="2"/>
              <a:buChar char="l"/>
            </a:pPr>
            <a:r>
              <a:rPr lang="zh-CN" altLang="en-US" sz="1867" dirty="0">
                <a:latin typeface="Arial" panose="020B0604020202020204" pitchFamily="34" charset="0"/>
                <a:ea typeface="微软雅黑" panose="020B0503020204020204" pitchFamily="34" charset="-122"/>
                <a:sym typeface="Arial" panose="020B0604020202020204" pitchFamily="34" charset="0"/>
              </a:rPr>
              <a:t>坊员参与班级工作坊及学科工作坊活动，与专家、其他坊员研讨互动、资源分享</a:t>
            </a:r>
          </a:p>
        </p:txBody>
      </p:sp>
      <p:sp>
        <p:nvSpPr>
          <p:cNvPr id="10" name="椭圆 9">
            <a:extLst>
              <a:ext uri="{FF2B5EF4-FFF2-40B4-BE49-F238E27FC236}">
                <a16:creationId xmlns:a16="http://schemas.microsoft.com/office/drawing/2014/main" id="{AE9CAAC6-2E3F-4C20-88C8-A6406C6D61DE}"/>
              </a:ext>
            </a:extLst>
          </p:cNvPr>
          <p:cNvSpPr/>
          <p:nvPr/>
        </p:nvSpPr>
        <p:spPr>
          <a:xfrm>
            <a:off x="1335686" y="1615972"/>
            <a:ext cx="1352820" cy="3146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a:extLst>
              <a:ext uri="{FF2B5EF4-FFF2-40B4-BE49-F238E27FC236}">
                <a16:creationId xmlns:a16="http://schemas.microsoft.com/office/drawing/2014/main" id="{F108EE6A-C76A-46A5-8534-A27E815D46E2}"/>
              </a:ext>
            </a:extLst>
          </p:cNvPr>
          <p:cNvPicPr>
            <a:picLocks noChangeAspect="1"/>
          </p:cNvPicPr>
          <p:nvPr/>
        </p:nvPicPr>
        <p:blipFill>
          <a:blip r:embed="rId3"/>
          <a:stretch>
            <a:fillRect/>
          </a:stretch>
        </p:blipFill>
        <p:spPr>
          <a:xfrm>
            <a:off x="3080812" y="1930632"/>
            <a:ext cx="4460905" cy="3462482"/>
          </a:xfrm>
          <a:prstGeom prst="rect">
            <a:avLst/>
          </a:prstGeom>
          <a:ln>
            <a:solidFill>
              <a:schemeClr val="accent6"/>
            </a:solidFill>
          </a:ln>
        </p:spPr>
      </p:pic>
      <p:sp>
        <p:nvSpPr>
          <p:cNvPr id="14" name="椭圆 13">
            <a:extLst>
              <a:ext uri="{FF2B5EF4-FFF2-40B4-BE49-F238E27FC236}">
                <a16:creationId xmlns:a16="http://schemas.microsoft.com/office/drawing/2014/main" id="{AE38F34D-8FF1-451B-AF85-7F41659A02DE}"/>
              </a:ext>
            </a:extLst>
          </p:cNvPr>
          <p:cNvSpPr/>
          <p:nvPr/>
        </p:nvSpPr>
        <p:spPr>
          <a:xfrm>
            <a:off x="3958444" y="1930632"/>
            <a:ext cx="1352820" cy="3146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a16="http://schemas.microsoft.com/office/drawing/2014/main" id="{15308C34-9836-491F-B0FC-AA4F28143E82}"/>
              </a:ext>
            </a:extLst>
          </p:cNvPr>
          <p:cNvPicPr>
            <a:picLocks noChangeAspect="1"/>
          </p:cNvPicPr>
          <p:nvPr/>
        </p:nvPicPr>
        <p:blipFill>
          <a:blip r:embed="rId4"/>
          <a:stretch>
            <a:fillRect/>
          </a:stretch>
        </p:blipFill>
        <p:spPr>
          <a:xfrm>
            <a:off x="5703571" y="2696761"/>
            <a:ext cx="5155860" cy="3237602"/>
          </a:xfrm>
          <a:prstGeom prst="rect">
            <a:avLst/>
          </a:prstGeom>
          <a:ln>
            <a:solidFill>
              <a:schemeClr val="accent6"/>
            </a:solidFill>
          </a:ln>
        </p:spPr>
      </p:pic>
    </p:spTree>
    <p:extLst>
      <p:ext uri="{BB962C8B-B14F-4D97-AF65-F5344CB8AC3E}">
        <p14:creationId xmlns:p14="http://schemas.microsoft.com/office/powerpoint/2010/main" val="1740232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3D94D26A-AEFB-4034-9E4A-DC44EDAF4F9D}"/>
              </a:ext>
            </a:extLst>
          </p:cNvPr>
          <p:cNvSpPr>
            <a:spLocks noChangeAspect="1"/>
          </p:cNvSpPr>
          <p:nvPr/>
        </p:nvSpPr>
        <p:spPr>
          <a:xfrm>
            <a:off x="0" y="-596900"/>
            <a:ext cx="12192000" cy="8051800"/>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 name="矩形 1"/>
          <p:cNvSpPr/>
          <p:nvPr/>
        </p:nvSpPr>
        <p:spPr>
          <a:xfrm>
            <a:off x="0" y="33805"/>
            <a:ext cx="12192000" cy="6855885"/>
          </a:xfrm>
          <a:prstGeom prst="rect">
            <a:avLst/>
          </a:prstGeom>
          <a:solidFill>
            <a:srgbClr val="BC364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 name="Rectangle 18"/>
          <p:cNvSpPr>
            <a:spLocks noChangeArrowheads="1"/>
          </p:cNvSpPr>
          <p:nvPr/>
        </p:nvSpPr>
        <p:spPr bwMode="auto">
          <a:xfrm>
            <a:off x="1679510" y="4869161"/>
            <a:ext cx="102431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buFont typeface="Arial" pitchFamily="34" charset="0"/>
              <a:buNone/>
            </a:pPr>
            <a:r>
              <a:rPr lang="zh-CN" altLang="en-US" sz="2667" dirty="0">
                <a:solidFill>
                  <a:prstClr val="white"/>
                </a:solidFill>
                <a:latin typeface="微软雅黑" pitchFamily="34" charset="-122"/>
                <a:ea typeface="微软雅黑" pitchFamily="34" charset="-122"/>
                <a:cs typeface="Arial" pitchFamily="34" charset="0"/>
              </a:rPr>
              <a:t>教学篇</a:t>
            </a:r>
          </a:p>
        </p:txBody>
      </p:sp>
      <p:sp>
        <p:nvSpPr>
          <p:cNvPr id="4" name="Rectangle 20"/>
          <p:cNvSpPr>
            <a:spLocks noChangeArrowheads="1"/>
          </p:cNvSpPr>
          <p:nvPr/>
        </p:nvSpPr>
        <p:spPr bwMode="auto">
          <a:xfrm>
            <a:off x="1684835" y="5311115"/>
            <a:ext cx="240080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333" dirty="0">
                <a:solidFill>
                  <a:prstClr val="white"/>
                </a:solidFill>
                <a:latin typeface="Arial" pitchFamily="34" charset="0"/>
                <a:cs typeface="Arial" pitchFamily="34" charset="0"/>
              </a:rPr>
              <a:t>JIAO  XUE  PIAN</a:t>
            </a:r>
          </a:p>
        </p:txBody>
      </p:sp>
      <p:sp>
        <p:nvSpPr>
          <p:cNvPr id="6" name="Freeform 9"/>
          <p:cNvSpPr/>
          <p:nvPr/>
        </p:nvSpPr>
        <p:spPr bwMode="auto">
          <a:xfrm>
            <a:off x="3024000" y="4982210"/>
            <a:ext cx="91971" cy="18426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prstClr val="black"/>
              </a:solidFill>
            </a:endParaRPr>
          </a:p>
        </p:txBody>
      </p:sp>
      <p:cxnSp>
        <p:nvCxnSpPr>
          <p:cNvPr id="10" name="直接连接符 9"/>
          <p:cNvCxnSpPr/>
          <p:nvPr/>
        </p:nvCxnSpPr>
        <p:spPr>
          <a:xfrm>
            <a:off x="1487488" y="4900910"/>
            <a:ext cx="0" cy="5643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reeform 6"/>
          <p:cNvSpPr/>
          <p:nvPr/>
        </p:nvSpPr>
        <p:spPr bwMode="auto">
          <a:xfrm>
            <a:off x="873761" y="4985809"/>
            <a:ext cx="403225" cy="412332"/>
          </a:xfrm>
          <a:custGeom>
            <a:avLst/>
            <a:gdLst>
              <a:gd name="T0" fmla="*/ 199 w 206"/>
              <a:gd name="T1" fmla="*/ 159 h 211"/>
              <a:gd name="T2" fmla="*/ 152 w 206"/>
              <a:gd name="T3" fmla="*/ 112 h 211"/>
              <a:gd name="T4" fmla="*/ 152 w 206"/>
              <a:gd name="T5" fmla="*/ 112 h 211"/>
              <a:gd name="T6" fmla="*/ 149 w 206"/>
              <a:gd name="T7" fmla="*/ 109 h 211"/>
              <a:gd name="T8" fmla="*/ 149 w 206"/>
              <a:gd name="T9" fmla="*/ 109 h 211"/>
              <a:gd name="T10" fmla="*/ 144 w 206"/>
              <a:gd name="T11" fmla="*/ 107 h 211"/>
              <a:gd name="T12" fmla="*/ 138 w 206"/>
              <a:gd name="T13" fmla="*/ 114 h 211"/>
              <a:gd name="T14" fmla="*/ 138 w 206"/>
              <a:gd name="T15" fmla="*/ 116 h 211"/>
              <a:gd name="T16" fmla="*/ 138 w 206"/>
              <a:gd name="T17" fmla="*/ 116 h 211"/>
              <a:gd name="T18" fmla="*/ 139 w 206"/>
              <a:gd name="T19" fmla="*/ 117 h 211"/>
              <a:gd name="T20" fmla="*/ 139 w 206"/>
              <a:gd name="T21" fmla="*/ 118 h 211"/>
              <a:gd name="T22" fmla="*/ 139 w 206"/>
              <a:gd name="T23" fmla="*/ 118 h 211"/>
              <a:gd name="T24" fmla="*/ 189 w 206"/>
              <a:gd name="T25" fmla="*/ 168 h 211"/>
              <a:gd name="T26" fmla="*/ 189 w 206"/>
              <a:gd name="T27" fmla="*/ 177 h 211"/>
              <a:gd name="T28" fmla="*/ 170 w 206"/>
              <a:gd name="T29" fmla="*/ 196 h 211"/>
              <a:gd name="T30" fmla="*/ 161 w 206"/>
              <a:gd name="T31" fmla="*/ 196 h 211"/>
              <a:gd name="T32" fmla="*/ 111 w 206"/>
              <a:gd name="T33" fmla="*/ 146 h 211"/>
              <a:gd name="T34" fmla="*/ 110 w 206"/>
              <a:gd name="T35" fmla="*/ 145 h 211"/>
              <a:gd name="T36" fmla="*/ 105 w 206"/>
              <a:gd name="T37" fmla="*/ 142 h 211"/>
              <a:gd name="T38" fmla="*/ 102 w 206"/>
              <a:gd name="T39" fmla="*/ 142 h 211"/>
              <a:gd name="T40" fmla="*/ 80 w 206"/>
              <a:gd name="T41" fmla="*/ 146 h 211"/>
              <a:gd name="T42" fmla="*/ 13 w 206"/>
              <a:gd name="T43" fmla="*/ 80 h 211"/>
              <a:gd name="T44" fmla="*/ 16 w 206"/>
              <a:gd name="T45" fmla="*/ 63 h 211"/>
              <a:gd name="T46" fmla="*/ 36 w 206"/>
              <a:gd name="T47" fmla="*/ 84 h 211"/>
              <a:gd name="T48" fmla="*/ 64 w 206"/>
              <a:gd name="T49" fmla="*/ 84 h 211"/>
              <a:gd name="T50" fmla="*/ 83 w 206"/>
              <a:gd name="T51" fmla="*/ 65 h 211"/>
              <a:gd name="T52" fmla="*/ 83 w 206"/>
              <a:gd name="T53" fmla="*/ 37 h 211"/>
              <a:gd name="T54" fmla="*/ 62 w 206"/>
              <a:gd name="T55" fmla="*/ 16 h 211"/>
              <a:gd name="T56" fmla="*/ 80 w 206"/>
              <a:gd name="T57" fmla="*/ 14 h 211"/>
              <a:gd name="T58" fmla="*/ 146 w 206"/>
              <a:gd name="T59" fmla="*/ 80 h 211"/>
              <a:gd name="T60" fmla="*/ 146 w 206"/>
              <a:gd name="T61" fmla="*/ 86 h 211"/>
              <a:gd name="T62" fmla="*/ 152 w 206"/>
              <a:gd name="T63" fmla="*/ 92 h 211"/>
              <a:gd name="T64" fmla="*/ 159 w 206"/>
              <a:gd name="T65" fmla="*/ 86 h 211"/>
              <a:gd name="T66" fmla="*/ 159 w 206"/>
              <a:gd name="T67" fmla="*/ 86 h 211"/>
              <a:gd name="T68" fmla="*/ 159 w 206"/>
              <a:gd name="T69" fmla="*/ 80 h 211"/>
              <a:gd name="T70" fmla="*/ 80 w 206"/>
              <a:gd name="T71" fmla="*/ 0 h 211"/>
              <a:gd name="T72" fmla="*/ 48 w 206"/>
              <a:gd name="T73" fmla="*/ 7 h 211"/>
              <a:gd name="T74" fmla="*/ 44 w 206"/>
              <a:gd name="T75" fmla="*/ 12 h 211"/>
              <a:gd name="T76" fmla="*/ 46 w 206"/>
              <a:gd name="T77" fmla="*/ 18 h 211"/>
              <a:gd name="T78" fmla="*/ 74 w 206"/>
              <a:gd name="T79" fmla="*/ 46 h 211"/>
              <a:gd name="T80" fmla="*/ 74 w 206"/>
              <a:gd name="T81" fmla="*/ 56 h 211"/>
              <a:gd name="T82" fmla="*/ 55 w 206"/>
              <a:gd name="T83" fmla="*/ 74 h 211"/>
              <a:gd name="T84" fmla="*/ 46 w 206"/>
              <a:gd name="T85" fmla="*/ 74 h 211"/>
              <a:gd name="T86" fmla="*/ 18 w 206"/>
              <a:gd name="T87" fmla="*/ 46 h 211"/>
              <a:gd name="T88" fmla="*/ 12 w 206"/>
              <a:gd name="T89" fmla="*/ 44 h 211"/>
              <a:gd name="T90" fmla="*/ 7 w 206"/>
              <a:gd name="T91" fmla="*/ 48 h 211"/>
              <a:gd name="T92" fmla="*/ 0 w 206"/>
              <a:gd name="T93" fmla="*/ 80 h 211"/>
              <a:gd name="T94" fmla="*/ 80 w 206"/>
              <a:gd name="T95" fmla="*/ 159 h 211"/>
              <a:gd name="T96" fmla="*/ 102 w 206"/>
              <a:gd name="T97" fmla="*/ 156 h 211"/>
              <a:gd name="T98" fmla="*/ 152 w 206"/>
              <a:gd name="T99" fmla="*/ 205 h 211"/>
              <a:gd name="T100" fmla="*/ 166 w 206"/>
              <a:gd name="T101" fmla="*/ 211 h 211"/>
              <a:gd name="T102" fmla="*/ 180 w 206"/>
              <a:gd name="T103" fmla="*/ 205 h 211"/>
              <a:gd name="T104" fmla="*/ 199 w 206"/>
              <a:gd name="T105" fmla="*/ 187 h 211"/>
              <a:gd name="T106" fmla="*/ 199 w 206"/>
              <a:gd name="T107" fmla="*/ 15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6" h="211">
                <a:moveTo>
                  <a:pt x="199" y="159"/>
                </a:moveTo>
                <a:cubicBezTo>
                  <a:pt x="152" y="112"/>
                  <a:pt x="152" y="112"/>
                  <a:pt x="152" y="112"/>
                </a:cubicBezTo>
                <a:cubicBezTo>
                  <a:pt x="152" y="112"/>
                  <a:pt x="152" y="112"/>
                  <a:pt x="152" y="112"/>
                </a:cubicBezTo>
                <a:cubicBezTo>
                  <a:pt x="149" y="109"/>
                  <a:pt x="149" y="109"/>
                  <a:pt x="149" y="109"/>
                </a:cubicBezTo>
                <a:cubicBezTo>
                  <a:pt x="149" y="109"/>
                  <a:pt x="149" y="109"/>
                  <a:pt x="149" y="109"/>
                </a:cubicBezTo>
                <a:cubicBezTo>
                  <a:pt x="148" y="108"/>
                  <a:pt x="146" y="107"/>
                  <a:pt x="144" y="107"/>
                </a:cubicBezTo>
                <a:cubicBezTo>
                  <a:pt x="141" y="107"/>
                  <a:pt x="138" y="110"/>
                  <a:pt x="138" y="114"/>
                </a:cubicBezTo>
                <a:cubicBezTo>
                  <a:pt x="138" y="114"/>
                  <a:pt x="138" y="115"/>
                  <a:pt x="138" y="116"/>
                </a:cubicBezTo>
                <a:cubicBezTo>
                  <a:pt x="138" y="116"/>
                  <a:pt x="138" y="116"/>
                  <a:pt x="138" y="116"/>
                </a:cubicBezTo>
                <a:cubicBezTo>
                  <a:pt x="138" y="117"/>
                  <a:pt x="139" y="117"/>
                  <a:pt x="139" y="117"/>
                </a:cubicBezTo>
                <a:cubicBezTo>
                  <a:pt x="139" y="118"/>
                  <a:pt x="139" y="118"/>
                  <a:pt x="139" y="118"/>
                </a:cubicBezTo>
                <a:cubicBezTo>
                  <a:pt x="139" y="118"/>
                  <a:pt x="139" y="118"/>
                  <a:pt x="139" y="118"/>
                </a:cubicBezTo>
                <a:cubicBezTo>
                  <a:pt x="189" y="168"/>
                  <a:pt x="189" y="168"/>
                  <a:pt x="189" y="168"/>
                </a:cubicBezTo>
                <a:cubicBezTo>
                  <a:pt x="192" y="170"/>
                  <a:pt x="192" y="175"/>
                  <a:pt x="189" y="177"/>
                </a:cubicBezTo>
                <a:cubicBezTo>
                  <a:pt x="170" y="196"/>
                  <a:pt x="170" y="196"/>
                  <a:pt x="170" y="196"/>
                </a:cubicBezTo>
                <a:cubicBezTo>
                  <a:pt x="168" y="198"/>
                  <a:pt x="164" y="198"/>
                  <a:pt x="161" y="196"/>
                </a:cubicBezTo>
                <a:cubicBezTo>
                  <a:pt x="111" y="146"/>
                  <a:pt x="111" y="146"/>
                  <a:pt x="111" y="146"/>
                </a:cubicBezTo>
                <a:cubicBezTo>
                  <a:pt x="111" y="146"/>
                  <a:pt x="111" y="145"/>
                  <a:pt x="110" y="145"/>
                </a:cubicBezTo>
                <a:cubicBezTo>
                  <a:pt x="109" y="143"/>
                  <a:pt x="107" y="142"/>
                  <a:pt x="105" y="142"/>
                </a:cubicBezTo>
                <a:cubicBezTo>
                  <a:pt x="104" y="142"/>
                  <a:pt x="103" y="142"/>
                  <a:pt x="102" y="142"/>
                </a:cubicBezTo>
                <a:cubicBezTo>
                  <a:pt x="95" y="145"/>
                  <a:pt x="87" y="146"/>
                  <a:pt x="80" y="146"/>
                </a:cubicBezTo>
                <a:cubicBezTo>
                  <a:pt x="43" y="146"/>
                  <a:pt x="13" y="116"/>
                  <a:pt x="13" y="80"/>
                </a:cubicBezTo>
                <a:cubicBezTo>
                  <a:pt x="13" y="74"/>
                  <a:pt x="14" y="68"/>
                  <a:pt x="16" y="63"/>
                </a:cubicBezTo>
                <a:cubicBezTo>
                  <a:pt x="36" y="84"/>
                  <a:pt x="36" y="84"/>
                  <a:pt x="36" y="84"/>
                </a:cubicBezTo>
                <a:cubicBezTo>
                  <a:pt x="44" y="91"/>
                  <a:pt x="57" y="91"/>
                  <a:pt x="64" y="84"/>
                </a:cubicBezTo>
                <a:cubicBezTo>
                  <a:pt x="83" y="65"/>
                  <a:pt x="83" y="65"/>
                  <a:pt x="83" y="65"/>
                </a:cubicBezTo>
                <a:cubicBezTo>
                  <a:pt x="91" y="57"/>
                  <a:pt x="91" y="45"/>
                  <a:pt x="83" y="37"/>
                </a:cubicBezTo>
                <a:cubicBezTo>
                  <a:pt x="62" y="16"/>
                  <a:pt x="62" y="16"/>
                  <a:pt x="62" y="16"/>
                </a:cubicBezTo>
                <a:cubicBezTo>
                  <a:pt x="68" y="14"/>
                  <a:pt x="74" y="14"/>
                  <a:pt x="80" y="14"/>
                </a:cubicBezTo>
                <a:cubicBezTo>
                  <a:pt x="116" y="14"/>
                  <a:pt x="146" y="43"/>
                  <a:pt x="146" y="80"/>
                </a:cubicBezTo>
                <a:cubicBezTo>
                  <a:pt x="146" y="81"/>
                  <a:pt x="146" y="85"/>
                  <a:pt x="146" y="86"/>
                </a:cubicBezTo>
                <a:cubicBezTo>
                  <a:pt x="146" y="89"/>
                  <a:pt x="149" y="92"/>
                  <a:pt x="152" y="92"/>
                </a:cubicBezTo>
                <a:cubicBezTo>
                  <a:pt x="156" y="92"/>
                  <a:pt x="159" y="89"/>
                  <a:pt x="159" y="86"/>
                </a:cubicBezTo>
                <a:cubicBezTo>
                  <a:pt x="159" y="86"/>
                  <a:pt x="159" y="86"/>
                  <a:pt x="159" y="86"/>
                </a:cubicBezTo>
                <a:cubicBezTo>
                  <a:pt x="159" y="84"/>
                  <a:pt x="159" y="82"/>
                  <a:pt x="159" y="80"/>
                </a:cubicBezTo>
                <a:cubicBezTo>
                  <a:pt x="159" y="36"/>
                  <a:pt x="123" y="0"/>
                  <a:pt x="80" y="0"/>
                </a:cubicBezTo>
                <a:cubicBezTo>
                  <a:pt x="69" y="0"/>
                  <a:pt x="58" y="3"/>
                  <a:pt x="48" y="7"/>
                </a:cubicBezTo>
                <a:cubicBezTo>
                  <a:pt x="46" y="8"/>
                  <a:pt x="44" y="10"/>
                  <a:pt x="44" y="12"/>
                </a:cubicBezTo>
                <a:cubicBezTo>
                  <a:pt x="43" y="14"/>
                  <a:pt x="44" y="16"/>
                  <a:pt x="46" y="18"/>
                </a:cubicBezTo>
                <a:cubicBezTo>
                  <a:pt x="74" y="46"/>
                  <a:pt x="74" y="46"/>
                  <a:pt x="74" y="46"/>
                </a:cubicBezTo>
                <a:cubicBezTo>
                  <a:pt x="76" y="49"/>
                  <a:pt x="76" y="53"/>
                  <a:pt x="74" y="56"/>
                </a:cubicBezTo>
                <a:cubicBezTo>
                  <a:pt x="55" y="74"/>
                  <a:pt x="55" y="74"/>
                  <a:pt x="55" y="74"/>
                </a:cubicBezTo>
                <a:cubicBezTo>
                  <a:pt x="53" y="77"/>
                  <a:pt x="48" y="77"/>
                  <a:pt x="46" y="74"/>
                </a:cubicBezTo>
                <a:cubicBezTo>
                  <a:pt x="18" y="46"/>
                  <a:pt x="18" y="46"/>
                  <a:pt x="18" y="46"/>
                </a:cubicBezTo>
                <a:cubicBezTo>
                  <a:pt x="16" y="45"/>
                  <a:pt x="14" y="44"/>
                  <a:pt x="12" y="44"/>
                </a:cubicBezTo>
                <a:cubicBezTo>
                  <a:pt x="9" y="45"/>
                  <a:pt x="8" y="46"/>
                  <a:pt x="7" y="48"/>
                </a:cubicBezTo>
                <a:cubicBezTo>
                  <a:pt x="2" y="58"/>
                  <a:pt x="0" y="69"/>
                  <a:pt x="0" y="80"/>
                </a:cubicBezTo>
                <a:cubicBezTo>
                  <a:pt x="0" y="124"/>
                  <a:pt x="36" y="159"/>
                  <a:pt x="80" y="159"/>
                </a:cubicBezTo>
                <a:cubicBezTo>
                  <a:pt x="87" y="159"/>
                  <a:pt x="95" y="158"/>
                  <a:pt x="102" y="156"/>
                </a:cubicBezTo>
                <a:cubicBezTo>
                  <a:pt x="152" y="205"/>
                  <a:pt x="152" y="205"/>
                  <a:pt x="152" y="205"/>
                </a:cubicBezTo>
                <a:cubicBezTo>
                  <a:pt x="155" y="209"/>
                  <a:pt x="160" y="211"/>
                  <a:pt x="166" y="211"/>
                </a:cubicBezTo>
                <a:cubicBezTo>
                  <a:pt x="171" y="211"/>
                  <a:pt x="176" y="209"/>
                  <a:pt x="180" y="205"/>
                </a:cubicBezTo>
                <a:cubicBezTo>
                  <a:pt x="199" y="187"/>
                  <a:pt x="199" y="187"/>
                  <a:pt x="199" y="187"/>
                </a:cubicBezTo>
                <a:cubicBezTo>
                  <a:pt x="206" y="179"/>
                  <a:pt x="206" y="166"/>
                  <a:pt x="199" y="159"/>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prstClr val="black"/>
              </a:solidFill>
            </a:endParaRPr>
          </a:p>
        </p:txBody>
      </p:sp>
      <p:sp>
        <p:nvSpPr>
          <p:cNvPr id="8" name="Freeform 9">
            <a:extLst>
              <a:ext uri="{FF2B5EF4-FFF2-40B4-BE49-F238E27FC236}">
                <a16:creationId xmlns:a16="http://schemas.microsoft.com/office/drawing/2014/main" id="{EB043945-1D14-4CAC-B0A7-0E2CDAD1FF1E}"/>
              </a:ext>
            </a:extLst>
          </p:cNvPr>
          <p:cNvSpPr/>
          <p:nvPr/>
        </p:nvSpPr>
        <p:spPr bwMode="auto">
          <a:xfrm>
            <a:off x="464135" y="2325677"/>
            <a:ext cx="622148" cy="124653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22" presetClass="entr" presetSubtype="1"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47"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35" presetClass="emph" presetSubtype="0" repeatCount="3000" fill="hold" grpId="1" nodeType="withEffect">
                                  <p:stCondLst>
                                    <p:cond delay="900"/>
                                  </p:stCondLst>
                                  <p:childTnLst>
                                    <p:anim calcmode="discrete" valueType="str">
                                      <p:cBhvr>
                                        <p:cTn id="27" dur="100" fill="hold"/>
                                        <p:tgtEl>
                                          <p:spTgt spid="6"/>
                                        </p:tgtEl>
                                        <p:attrNameLst>
                                          <p:attrName>style.visibility</p:attrName>
                                        </p:attrNameLst>
                                      </p:cBhvr>
                                      <p:tavLst>
                                        <p:tav tm="0">
                                          <p:val>
                                            <p:strVal val="hidden"/>
                                          </p:val>
                                        </p:tav>
                                        <p:tav tm="50000">
                                          <p:val>
                                            <p:strVal val="visible"/>
                                          </p:val>
                                        </p:tav>
                                      </p:tavLst>
                                    </p:anim>
                                  </p:childTnLst>
                                </p:cTn>
                              </p:par>
                              <p:par>
                                <p:cTn id="28" presetID="2" presetClass="entr" presetSubtype="8"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0-#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par>
                                <p:cTn id="32" presetID="35" presetClass="emph" presetSubtype="0" repeatCount="3000" fill="hold" grpId="1" nodeType="withEffect">
                                  <p:stCondLst>
                                    <p:cond delay="400"/>
                                  </p:stCondLst>
                                  <p:childTnLst>
                                    <p:anim calcmode="discrete" valueType="str">
                                      <p:cBhvr>
                                        <p:cTn id="33" dur="1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6" grpId="1" animBg="1"/>
      <p:bldP spid="14" grpId="0" animBg="1"/>
      <p:bldP spid="8" grpId="0" animBg="1"/>
      <p:bldP spid="8"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1059"/>
            <a:ext cx="4902044" cy="877569"/>
            <a:chOff x="0" y="0"/>
            <a:chExt cx="3676533" cy="658177"/>
          </a:xfrm>
        </p:grpSpPr>
        <p:sp>
          <p:nvSpPr>
            <p:cNvPr id="3"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5" name="Rectangle 18"/>
            <p:cNvSpPr>
              <a:spLocks noChangeArrowheads="1"/>
            </p:cNvSpPr>
            <p:nvPr/>
          </p:nvSpPr>
          <p:spPr bwMode="auto">
            <a:xfrm>
              <a:off x="463550" y="194692"/>
              <a:ext cx="1280399"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学科</a:t>
              </a:r>
              <a:r>
                <a:rPr lang="zh-CN" altLang="en-US" sz="2667" b="1" dirty="0">
                  <a:solidFill>
                    <a:schemeClr val="accent6"/>
                  </a:solidFill>
                  <a:latin typeface="Impact" pitchFamily="34" charset="0"/>
                  <a:ea typeface="微软雅黑" pitchFamily="34" charset="-122"/>
                  <a:cs typeface="宋体" pitchFamily="2" charset="-122"/>
                </a:rPr>
                <a:t>工作坊</a:t>
              </a:r>
              <a:endParaRPr lang="en-US" altLang="zh-CN" sz="2667" b="1" dirty="0">
                <a:solidFill>
                  <a:schemeClr val="accent6"/>
                </a:solidFill>
                <a:latin typeface="Impact" pitchFamily="34" charset="0"/>
                <a:ea typeface="微软雅黑" pitchFamily="34" charset="-122"/>
                <a:cs typeface="宋体" pitchFamily="2" charset="-122"/>
              </a:endParaRPr>
            </a:p>
          </p:txBody>
        </p:sp>
        <p:sp>
          <p:nvSpPr>
            <p:cNvPr id="6" name="Rectangle 20"/>
            <p:cNvSpPr>
              <a:spLocks noChangeArrowheads="1"/>
            </p:cNvSpPr>
            <p:nvPr/>
          </p:nvSpPr>
          <p:spPr bwMode="auto">
            <a:xfrm>
              <a:off x="1875927" y="353865"/>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XUE  KE  GONG  ZUO  FANG </a:t>
              </a:r>
              <a:r>
                <a:rPr lang="zh-CN" altLang="en-US" sz="1067" dirty="0">
                  <a:solidFill>
                    <a:srgbClr val="53585E"/>
                  </a:solidFill>
                  <a:latin typeface="Arial" pitchFamily="34" charset="0"/>
                  <a:cs typeface="Arial" pitchFamily="34" charset="0"/>
                </a:rPr>
                <a:t> </a:t>
              </a:r>
            </a:p>
          </p:txBody>
        </p:sp>
      </p:grpSp>
      <p:sp>
        <p:nvSpPr>
          <p:cNvPr id="9" name="文本框 10"/>
          <p:cNvSpPr txBox="1"/>
          <p:nvPr/>
        </p:nvSpPr>
        <p:spPr>
          <a:xfrm>
            <a:off x="618067" y="5541000"/>
            <a:ext cx="10949933" cy="903132"/>
          </a:xfrm>
          <a:prstGeom prst="rect">
            <a:avLst/>
          </a:prstGeom>
          <a:noFill/>
        </p:spPr>
        <p:txBody>
          <a:bodyPr wrap="square" rtlCol="0">
            <a:spAutoFit/>
          </a:bodyPr>
          <a:lstStyle/>
          <a:p>
            <a:pPr marL="457189" indent="-457189">
              <a:lnSpc>
                <a:spcPct val="150000"/>
              </a:lnSpc>
              <a:buFont typeface="Wingdings" panose="05000000000000000000" pitchFamily="2" charset="2"/>
              <a:buChar char="l"/>
            </a:pPr>
            <a:r>
              <a:rPr lang="zh-CN" altLang="en-US" sz="1867" dirty="0">
                <a:latin typeface="Arial" panose="020B0604020202020204" pitchFamily="34" charset="0"/>
                <a:ea typeface="微软雅黑" panose="020B0503020204020204" pitchFamily="34" charset="-122"/>
              </a:rPr>
              <a:t>遴选高校、教科研教育教学专家及一线名师组建学科专家辅导团队，建立学科教师工作坊、发起网络教研活动、分享教学经验，引领学科研修</a:t>
            </a:r>
            <a:endParaRPr lang="zh-CN" altLang="en-US" sz="1867" dirty="0">
              <a:latin typeface="Arial" panose="020B0604020202020204" pitchFamily="34" charset="0"/>
              <a:ea typeface="微软雅黑" panose="020B0503020204020204" pitchFamily="34" charset="-122"/>
              <a:sym typeface="Arial" panose="020B0604020202020204" pitchFamily="34" charset="0"/>
            </a:endParaRPr>
          </a:p>
        </p:txBody>
      </p:sp>
      <p:pic>
        <p:nvPicPr>
          <p:cNvPr id="7" name="图片 6">
            <a:extLst>
              <a:ext uri="{FF2B5EF4-FFF2-40B4-BE49-F238E27FC236}">
                <a16:creationId xmlns:a16="http://schemas.microsoft.com/office/drawing/2014/main" id="{8AFC2A50-B47D-44DE-B8AB-803E97686565}"/>
              </a:ext>
            </a:extLst>
          </p:cNvPr>
          <p:cNvPicPr>
            <a:picLocks noChangeAspect="1"/>
          </p:cNvPicPr>
          <p:nvPr/>
        </p:nvPicPr>
        <p:blipFill>
          <a:blip r:embed="rId2"/>
          <a:stretch>
            <a:fillRect/>
          </a:stretch>
        </p:blipFill>
        <p:spPr>
          <a:xfrm>
            <a:off x="816000" y="1088834"/>
            <a:ext cx="5345490" cy="3213445"/>
          </a:xfrm>
          <a:prstGeom prst="rect">
            <a:avLst/>
          </a:prstGeom>
          <a:ln>
            <a:solidFill>
              <a:schemeClr val="accent6"/>
            </a:solidFill>
          </a:ln>
        </p:spPr>
      </p:pic>
      <p:pic>
        <p:nvPicPr>
          <p:cNvPr id="11" name="图片 10">
            <a:extLst>
              <a:ext uri="{FF2B5EF4-FFF2-40B4-BE49-F238E27FC236}">
                <a16:creationId xmlns:a16="http://schemas.microsoft.com/office/drawing/2014/main" id="{E21424E6-DE71-406F-BDF9-D410062D3E85}"/>
              </a:ext>
            </a:extLst>
          </p:cNvPr>
          <p:cNvPicPr>
            <a:picLocks noChangeAspect="1"/>
          </p:cNvPicPr>
          <p:nvPr/>
        </p:nvPicPr>
        <p:blipFill>
          <a:blip r:embed="rId3"/>
          <a:stretch>
            <a:fillRect/>
          </a:stretch>
        </p:blipFill>
        <p:spPr>
          <a:xfrm>
            <a:off x="4191125" y="2009985"/>
            <a:ext cx="5717769" cy="3305181"/>
          </a:xfrm>
          <a:prstGeom prst="rect">
            <a:avLst/>
          </a:prstGeom>
          <a:ln>
            <a:solidFill>
              <a:schemeClr val="accent6"/>
            </a:solidFill>
          </a:ln>
        </p:spPr>
      </p:pic>
      <p:sp>
        <p:nvSpPr>
          <p:cNvPr id="10" name="椭圆 9">
            <a:extLst>
              <a:ext uri="{FF2B5EF4-FFF2-40B4-BE49-F238E27FC236}">
                <a16:creationId xmlns:a16="http://schemas.microsoft.com/office/drawing/2014/main" id="{2707887F-0D48-47F2-A937-CED5D80080A7}"/>
              </a:ext>
            </a:extLst>
          </p:cNvPr>
          <p:cNvSpPr/>
          <p:nvPr/>
        </p:nvSpPr>
        <p:spPr>
          <a:xfrm>
            <a:off x="5352072" y="3131374"/>
            <a:ext cx="644769" cy="2930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36858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F34B065-05FF-4A04-9ED8-8D3F9D200F73}"/>
              </a:ext>
            </a:extLst>
          </p:cNvPr>
          <p:cNvPicPr>
            <a:picLocks noChangeAspect="1"/>
          </p:cNvPicPr>
          <p:nvPr/>
        </p:nvPicPr>
        <p:blipFill>
          <a:blip r:embed="rId2"/>
          <a:stretch>
            <a:fillRect/>
          </a:stretch>
        </p:blipFill>
        <p:spPr>
          <a:xfrm>
            <a:off x="589074" y="1095705"/>
            <a:ext cx="6318979" cy="3696451"/>
          </a:xfrm>
          <a:prstGeom prst="rect">
            <a:avLst/>
          </a:prstGeom>
          <a:ln>
            <a:solidFill>
              <a:schemeClr val="accent6">
                <a:lumMod val="75000"/>
              </a:schemeClr>
            </a:solidFill>
          </a:ln>
        </p:spPr>
      </p:pic>
      <p:grpSp>
        <p:nvGrpSpPr>
          <p:cNvPr id="7" name="组合 6"/>
          <p:cNvGrpSpPr/>
          <p:nvPr/>
        </p:nvGrpSpPr>
        <p:grpSpPr>
          <a:xfrm>
            <a:off x="1" y="1060"/>
            <a:ext cx="4902044" cy="877569"/>
            <a:chOff x="0" y="0"/>
            <a:chExt cx="3676533" cy="658177"/>
          </a:xfrm>
        </p:grpSpPr>
        <p:sp>
          <p:nvSpPr>
            <p:cNvPr id="8"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9"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10" name="Rectangle 18"/>
            <p:cNvSpPr>
              <a:spLocks noChangeArrowheads="1"/>
            </p:cNvSpPr>
            <p:nvPr/>
          </p:nvSpPr>
          <p:spPr bwMode="auto">
            <a:xfrm>
              <a:off x="463550" y="194692"/>
              <a:ext cx="1280399"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班级</a:t>
              </a:r>
              <a:r>
                <a:rPr lang="zh-CN" altLang="en-US" sz="2667" b="1" dirty="0">
                  <a:solidFill>
                    <a:schemeClr val="accent6"/>
                  </a:solidFill>
                  <a:latin typeface="Impact" pitchFamily="34" charset="0"/>
                  <a:ea typeface="微软雅黑" pitchFamily="34" charset="-122"/>
                  <a:cs typeface="宋体" pitchFamily="2" charset="-122"/>
                </a:rPr>
                <a:t>工作坊</a:t>
              </a:r>
              <a:endParaRPr lang="en-US" altLang="zh-CN" sz="2667" b="1" dirty="0">
                <a:solidFill>
                  <a:schemeClr val="accent6"/>
                </a:solidFill>
                <a:latin typeface="Impact" pitchFamily="34" charset="0"/>
                <a:ea typeface="微软雅黑" pitchFamily="34" charset="-122"/>
                <a:cs typeface="宋体" pitchFamily="2" charset="-122"/>
              </a:endParaRPr>
            </a:p>
          </p:txBody>
        </p:sp>
        <p:sp>
          <p:nvSpPr>
            <p:cNvPr id="11" name="Rectangle 20"/>
            <p:cNvSpPr>
              <a:spLocks noChangeArrowheads="1"/>
            </p:cNvSpPr>
            <p:nvPr/>
          </p:nvSpPr>
          <p:spPr bwMode="auto">
            <a:xfrm>
              <a:off x="1875927" y="353865"/>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BAN  JI  GONG  ZUO  FANG </a:t>
              </a:r>
              <a:r>
                <a:rPr lang="zh-CN" altLang="en-US" sz="1067" dirty="0">
                  <a:solidFill>
                    <a:srgbClr val="53585E"/>
                  </a:solidFill>
                  <a:latin typeface="Arial" pitchFamily="34" charset="0"/>
                  <a:cs typeface="Arial" pitchFamily="34" charset="0"/>
                </a:rPr>
                <a:t> </a:t>
              </a:r>
            </a:p>
          </p:txBody>
        </p:sp>
      </p:grpSp>
      <p:sp>
        <p:nvSpPr>
          <p:cNvPr id="14" name="文本框 10"/>
          <p:cNvSpPr txBox="1"/>
          <p:nvPr/>
        </p:nvSpPr>
        <p:spPr>
          <a:xfrm>
            <a:off x="600823" y="5637000"/>
            <a:ext cx="10699692" cy="472117"/>
          </a:xfrm>
          <a:prstGeom prst="rect">
            <a:avLst/>
          </a:prstGeom>
          <a:noFill/>
        </p:spPr>
        <p:txBody>
          <a:bodyPr wrap="square" rtlCol="0">
            <a:spAutoFit/>
          </a:bodyPr>
          <a:lstStyle/>
          <a:p>
            <a:pPr marL="457189" indent="-457189">
              <a:lnSpc>
                <a:spcPct val="150000"/>
              </a:lnSpc>
              <a:buFont typeface="Wingdings" panose="05000000000000000000" pitchFamily="2" charset="2"/>
              <a:buChar char="l"/>
            </a:pPr>
            <a:r>
              <a:rPr lang="zh-CN" altLang="en-US" sz="1867" dirty="0">
                <a:latin typeface="Arial" panose="020B0604020202020204" pitchFamily="34" charset="0"/>
                <a:ea typeface="微软雅黑" panose="020B0503020204020204" pitchFamily="34" charset="-122"/>
              </a:rPr>
              <a:t>坊主创建工作坊活动，组织坊员开展主题研讨、线下活动资源分享等研修活动</a:t>
            </a:r>
            <a:endParaRPr lang="zh-CN" altLang="en-US" sz="1867" dirty="0">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a:extLst>
              <a:ext uri="{FF2B5EF4-FFF2-40B4-BE49-F238E27FC236}">
                <a16:creationId xmlns:a16="http://schemas.microsoft.com/office/drawing/2014/main" id="{808CFED3-F4DF-40F3-983E-296F1366B182}"/>
              </a:ext>
            </a:extLst>
          </p:cNvPr>
          <p:cNvPicPr>
            <a:picLocks noChangeAspect="1"/>
          </p:cNvPicPr>
          <p:nvPr/>
        </p:nvPicPr>
        <p:blipFill>
          <a:blip r:embed="rId3"/>
          <a:stretch>
            <a:fillRect/>
          </a:stretch>
        </p:blipFill>
        <p:spPr>
          <a:xfrm>
            <a:off x="4105275" y="2143036"/>
            <a:ext cx="6581775" cy="3314459"/>
          </a:xfrm>
          <a:prstGeom prst="rect">
            <a:avLst/>
          </a:prstGeom>
          <a:ln>
            <a:solidFill>
              <a:schemeClr val="accent6">
                <a:lumMod val="75000"/>
              </a:schemeClr>
            </a:solidFill>
          </a:ln>
        </p:spPr>
      </p:pic>
    </p:spTree>
    <p:extLst>
      <p:ext uri="{BB962C8B-B14F-4D97-AF65-F5344CB8AC3E}">
        <p14:creationId xmlns:p14="http://schemas.microsoft.com/office/powerpoint/2010/main" val="711289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60"/>
            <a:ext cx="4560808" cy="877569"/>
            <a:chOff x="0" y="0"/>
            <a:chExt cx="3420606" cy="658177"/>
          </a:xfrm>
        </p:grpSpPr>
        <p:sp>
          <p:nvSpPr>
            <p:cNvPr id="5"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6"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7" name="Rectangle 18"/>
            <p:cNvSpPr>
              <a:spLocks noChangeArrowheads="1"/>
            </p:cNvSpPr>
            <p:nvPr/>
          </p:nvSpPr>
          <p:spPr bwMode="auto">
            <a:xfrm>
              <a:off x="463550" y="194692"/>
              <a:ext cx="1024319"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审核</a:t>
              </a:r>
              <a:r>
                <a:rPr lang="zh-CN" altLang="en-US" sz="2667" b="1" dirty="0">
                  <a:solidFill>
                    <a:schemeClr val="accent6"/>
                  </a:solidFill>
                  <a:latin typeface="Impact" pitchFamily="34" charset="0"/>
                  <a:ea typeface="微软雅黑" pitchFamily="34" charset="-122"/>
                  <a:cs typeface="宋体" pitchFamily="2" charset="-122"/>
                </a:rPr>
                <a:t>推优</a:t>
              </a:r>
              <a:endParaRPr lang="en-US" altLang="zh-CN" sz="2667" b="1" dirty="0">
                <a:solidFill>
                  <a:schemeClr val="accent6"/>
                </a:solidFill>
                <a:latin typeface="Impact" pitchFamily="34" charset="0"/>
                <a:ea typeface="微软雅黑" pitchFamily="34" charset="-122"/>
                <a:cs typeface="宋体" pitchFamily="2" charset="-122"/>
              </a:endParaRPr>
            </a:p>
          </p:txBody>
        </p:sp>
        <p:sp>
          <p:nvSpPr>
            <p:cNvPr id="8" name="Rectangle 20"/>
            <p:cNvSpPr>
              <a:spLocks noChangeArrowheads="1"/>
            </p:cNvSpPr>
            <p:nvPr/>
          </p:nvSpPr>
          <p:spPr bwMode="auto">
            <a:xfrm>
              <a:off x="1620000" y="348580"/>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SHEN  HE  TUI  YOU</a:t>
              </a:r>
              <a:r>
                <a:rPr lang="zh-CN" altLang="en-US" sz="1067" dirty="0">
                  <a:solidFill>
                    <a:srgbClr val="53585E"/>
                  </a:solidFill>
                  <a:latin typeface="Arial" pitchFamily="34" charset="0"/>
                  <a:cs typeface="Arial" pitchFamily="34" charset="0"/>
                </a:rPr>
                <a:t> </a:t>
              </a:r>
            </a:p>
          </p:txBody>
        </p:sp>
      </p:grpSp>
      <p:sp>
        <p:nvSpPr>
          <p:cNvPr id="9" name="文本框 10"/>
          <p:cNvSpPr txBox="1"/>
          <p:nvPr/>
        </p:nvSpPr>
        <p:spPr>
          <a:xfrm>
            <a:off x="912000" y="5541000"/>
            <a:ext cx="9245933" cy="472117"/>
          </a:xfrm>
          <a:prstGeom prst="rect">
            <a:avLst/>
          </a:prstGeom>
          <a:noFill/>
        </p:spPr>
        <p:txBody>
          <a:bodyPr wrap="square" rtlCol="0">
            <a:spAutoFit/>
          </a:bodyPr>
          <a:lstStyle/>
          <a:p>
            <a:pPr marL="457189" indent="-457189">
              <a:lnSpc>
                <a:spcPct val="150000"/>
              </a:lnSpc>
              <a:buFont typeface="Wingdings" panose="05000000000000000000" pitchFamily="2" charset="2"/>
              <a:buChar char="l"/>
            </a:pPr>
            <a:r>
              <a:rPr lang="zh-CN" altLang="en-US" sz="1867">
                <a:latin typeface="Arial" panose="020B0604020202020204" pitchFamily="34" charset="0"/>
                <a:ea typeface="微软雅黑" panose="020B0503020204020204" pitchFamily="34" charset="-122"/>
                <a:sym typeface="Arial" panose="020B0604020202020204" pitchFamily="34" charset="0"/>
              </a:rPr>
              <a:t>班级辅导者审核学员提交的资源</a:t>
            </a:r>
          </a:p>
        </p:txBody>
      </p:sp>
      <p:pic>
        <p:nvPicPr>
          <p:cNvPr id="3" name="图片 2">
            <a:extLst>
              <a:ext uri="{FF2B5EF4-FFF2-40B4-BE49-F238E27FC236}">
                <a16:creationId xmlns:a16="http://schemas.microsoft.com/office/drawing/2014/main" id="{9459C9BC-FB74-47AC-BAB8-FE380A487D97}"/>
              </a:ext>
            </a:extLst>
          </p:cNvPr>
          <p:cNvPicPr>
            <a:picLocks noChangeAspect="1"/>
          </p:cNvPicPr>
          <p:nvPr/>
        </p:nvPicPr>
        <p:blipFill>
          <a:blip r:embed="rId2"/>
          <a:stretch>
            <a:fillRect/>
          </a:stretch>
        </p:blipFill>
        <p:spPr>
          <a:xfrm>
            <a:off x="512525" y="1573040"/>
            <a:ext cx="11166949" cy="3711919"/>
          </a:xfrm>
          <a:prstGeom prst="rect">
            <a:avLst/>
          </a:prstGeom>
          <a:ln>
            <a:solidFill>
              <a:schemeClr val="accent6">
                <a:lumMod val="75000"/>
              </a:schemeClr>
            </a:solidFill>
          </a:ln>
        </p:spPr>
      </p:pic>
    </p:spTree>
    <p:extLst>
      <p:ext uri="{BB962C8B-B14F-4D97-AF65-F5344CB8AC3E}">
        <p14:creationId xmlns:p14="http://schemas.microsoft.com/office/powerpoint/2010/main" val="1986135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60"/>
            <a:ext cx="4560808" cy="877569"/>
            <a:chOff x="0" y="0"/>
            <a:chExt cx="3420606" cy="658177"/>
          </a:xfrm>
        </p:grpSpPr>
        <p:sp>
          <p:nvSpPr>
            <p:cNvPr id="5"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6"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7" name="Rectangle 18"/>
            <p:cNvSpPr>
              <a:spLocks noChangeArrowheads="1"/>
            </p:cNvSpPr>
            <p:nvPr/>
          </p:nvSpPr>
          <p:spPr bwMode="auto">
            <a:xfrm>
              <a:off x="463550" y="194692"/>
              <a:ext cx="1024319"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审核</a:t>
              </a:r>
              <a:r>
                <a:rPr lang="zh-CN" altLang="en-US" sz="2667" b="1" dirty="0">
                  <a:solidFill>
                    <a:schemeClr val="accent6"/>
                  </a:solidFill>
                  <a:latin typeface="Impact" pitchFamily="34" charset="0"/>
                  <a:ea typeface="微软雅黑" pitchFamily="34" charset="-122"/>
                  <a:cs typeface="宋体" pitchFamily="2" charset="-122"/>
                </a:rPr>
                <a:t>推优</a:t>
              </a:r>
              <a:endParaRPr lang="en-US" altLang="zh-CN" sz="2667" b="1" dirty="0">
                <a:solidFill>
                  <a:schemeClr val="accent6"/>
                </a:solidFill>
                <a:latin typeface="Impact" pitchFamily="34" charset="0"/>
                <a:ea typeface="微软雅黑" pitchFamily="34" charset="-122"/>
                <a:cs typeface="宋体" pitchFamily="2" charset="-122"/>
              </a:endParaRPr>
            </a:p>
          </p:txBody>
        </p:sp>
        <p:sp>
          <p:nvSpPr>
            <p:cNvPr id="8" name="Rectangle 20"/>
            <p:cNvSpPr>
              <a:spLocks noChangeArrowheads="1"/>
            </p:cNvSpPr>
            <p:nvPr/>
          </p:nvSpPr>
          <p:spPr bwMode="auto">
            <a:xfrm>
              <a:off x="1620000" y="348580"/>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SHEN  HE  TUI  YOU</a:t>
              </a:r>
              <a:r>
                <a:rPr lang="zh-CN" altLang="en-US" sz="1067" dirty="0">
                  <a:solidFill>
                    <a:srgbClr val="53585E"/>
                  </a:solidFill>
                  <a:latin typeface="Arial" pitchFamily="34" charset="0"/>
                  <a:cs typeface="Arial" pitchFamily="34" charset="0"/>
                </a:rPr>
                <a:t> </a:t>
              </a:r>
            </a:p>
          </p:txBody>
        </p:sp>
      </p:grpSp>
      <p:sp>
        <p:nvSpPr>
          <p:cNvPr id="9" name="文本框 10"/>
          <p:cNvSpPr txBox="1"/>
          <p:nvPr/>
        </p:nvSpPr>
        <p:spPr>
          <a:xfrm>
            <a:off x="618067" y="5520645"/>
            <a:ext cx="10246891" cy="472117"/>
          </a:xfrm>
          <a:prstGeom prst="rect">
            <a:avLst/>
          </a:prstGeom>
          <a:noFill/>
        </p:spPr>
        <p:txBody>
          <a:bodyPr wrap="square" rtlCol="0">
            <a:spAutoFit/>
          </a:bodyPr>
          <a:lstStyle/>
          <a:p>
            <a:pPr marL="457189" indent="-457189">
              <a:lnSpc>
                <a:spcPct val="150000"/>
              </a:lnSpc>
              <a:buFont typeface="Wingdings" panose="05000000000000000000" pitchFamily="2" charset="2"/>
              <a:buChar char="l"/>
            </a:pPr>
            <a:r>
              <a:rPr lang="zh-CN" altLang="en-US" sz="1867">
                <a:latin typeface="Arial" panose="020B0604020202020204" pitchFamily="34" charset="0"/>
                <a:ea typeface="微软雅黑" panose="020B0503020204020204" pitchFamily="34" charset="-122"/>
                <a:sym typeface="Arial" panose="020B0604020202020204" pitchFamily="34" charset="0"/>
              </a:rPr>
              <a:t>班级辅导者批阅本班级学员学科作业，按完成质量给出合格、良好及优秀的评分档次</a:t>
            </a:r>
            <a:endParaRPr lang="zh-CN" altLang="en-US" sz="1867" dirty="0">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a:extLst>
              <a:ext uri="{FF2B5EF4-FFF2-40B4-BE49-F238E27FC236}">
                <a16:creationId xmlns:a16="http://schemas.microsoft.com/office/drawing/2014/main" id="{578A9FDB-1132-4426-BD55-93709E386144}"/>
              </a:ext>
            </a:extLst>
          </p:cNvPr>
          <p:cNvPicPr>
            <a:picLocks noChangeAspect="1"/>
          </p:cNvPicPr>
          <p:nvPr/>
        </p:nvPicPr>
        <p:blipFill>
          <a:blip r:embed="rId2"/>
          <a:stretch>
            <a:fillRect/>
          </a:stretch>
        </p:blipFill>
        <p:spPr>
          <a:xfrm>
            <a:off x="807154" y="948217"/>
            <a:ext cx="10246891" cy="4336330"/>
          </a:xfrm>
          <a:prstGeom prst="rect">
            <a:avLst/>
          </a:prstGeom>
          <a:ln>
            <a:solidFill>
              <a:schemeClr val="accent6">
                <a:lumMod val="75000"/>
              </a:schemeClr>
            </a:solidFill>
          </a:ln>
        </p:spPr>
      </p:pic>
    </p:spTree>
    <p:extLst>
      <p:ext uri="{BB962C8B-B14F-4D97-AF65-F5344CB8AC3E}">
        <p14:creationId xmlns:p14="http://schemas.microsoft.com/office/powerpoint/2010/main" val="2336125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F3BF0D66-3039-4735-ADDE-E4CBDCC3CD4E}"/>
              </a:ext>
            </a:extLst>
          </p:cNvPr>
          <p:cNvSpPr>
            <a:spLocks noChangeAspect="1"/>
          </p:cNvSpPr>
          <p:nvPr/>
        </p:nvSpPr>
        <p:spPr>
          <a:xfrm>
            <a:off x="0" y="-6553662"/>
            <a:ext cx="12192000" cy="15240000"/>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 name="矩形 1"/>
          <p:cNvSpPr/>
          <p:nvPr/>
        </p:nvSpPr>
        <p:spPr>
          <a:xfrm>
            <a:off x="0" y="2115"/>
            <a:ext cx="12198152" cy="6855885"/>
          </a:xfrm>
          <a:prstGeom prst="rect">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 name="Rectangle 18"/>
          <p:cNvSpPr>
            <a:spLocks noChangeArrowheads="1"/>
          </p:cNvSpPr>
          <p:nvPr/>
        </p:nvSpPr>
        <p:spPr bwMode="auto">
          <a:xfrm>
            <a:off x="1679510" y="4869161"/>
            <a:ext cx="102431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buFont typeface="Arial" pitchFamily="34" charset="0"/>
              <a:buNone/>
            </a:pPr>
            <a:r>
              <a:rPr lang="zh-CN" altLang="en-US" sz="2667" dirty="0">
                <a:solidFill>
                  <a:prstClr val="white"/>
                </a:solidFill>
                <a:latin typeface="微软雅黑" pitchFamily="34" charset="-122"/>
                <a:ea typeface="微软雅黑" pitchFamily="34" charset="-122"/>
                <a:cs typeface="Arial" pitchFamily="34" charset="0"/>
              </a:rPr>
              <a:t>管理篇</a:t>
            </a:r>
          </a:p>
        </p:txBody>
      </p:sp>
      <p:sp>
        <p:nvSpPr>
          <p:cNvPr id="4" name="Rectangle 20"/>
          <p:cNvSpPr>
            <a:spLocks noChangeArrowheads="1"/>
          </p:cNvSpPr>
          <p:nvPr/>
        </p:nvSpPr>
        <p:spPr bwMode="auto">
          <a:xfrm>
            <a:off x="1684835" y="5311115"/>
            <a:ext cx="2400808" cy="16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prstClr val="white"/>
                </a:solidFill>
                <a:latin typeface="Arial" pitchFamily="34" charset="0"/>
                <a:cs typeface="Arial" pitchFamily="34" charset="0"/>
              </a:rPr>
              <a:t>GUAN  LI  PIAN</a:t>
            </a:r>
          </a:p>
        </p:txBody>
      </p:sp>
      <p:sp>
        <p:nvSpPr>
          <p:cNvPr id="6" name="Freeform 9"/>
          <p:cNvSpPr/>
          <p:nvPr/>
        </p:nvSpPr>
        <p:spPr bwMode="auto">
          <a:xfrm>
            <a:off x="2905267" y="4994134"/>
            <a:ext cx="91971" cy="18426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prstClr val="black"/>
              </a:solidFill>
            </a:endParaRPr>
          </a:p>
        </p:txBody>
      </p:sp>
      <p:cxnSp>
        <p:nvCxnSpPr>
          <p:cNvPr id="10" name="直接连接符 9"/>
          <p:cNvCxnSpPr/>
          <p:nvPr/>
        </p:nvCxnSpPr>
        <p:spPr>
          <a:xfrm>
            <a:off x="1487488" y="4900910"/>
            <a:ext cx="0" cy="5643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948267" y="4987005"/>
            <a:ext cx="336973" cy="412771"/>
            <a:chOff x="187325" y="2244725"/>
            <a:chExt cx="649288" cy="795338"/>
          </a:xfrm>
          <a:solidFill>
            <a:schemeClr val="bg1"/>
          </a:solidFill>
        </p:grpSpPr>
        <p:sp>
          <p:nvSpPr>
            <p:cNvPr id="18" name="Freeform 10"/>
            <p:cNvSpPr/>
            <p:nvPr/>
          </p:nvSpPr>
          <p:spPr bwMode="auto">
            <a:xfrm>
              <a:off x="187325" y="2244725"/>
              <a:ext cx="644525" cy="795338"/>
            </a:xfrm>
            <a:custGeom>
              <a:avLst/>
              <a:gdLst>
                <a:gd name="T0" fmla="*/ 172 w 172"/>
                <a:gd name="T1" fmla="*/ 17 h 212"/>
                <a:gd name="T2" fmla="*/ 155 w 172"/>
                <a:gd name="T3" fmla="*/ 0 h 212"/>
                <a:gd name="T4" fmla="*/ 17 w 172"/>
                <a:gd name="T5" fmla="*/ 0 h 212"/>
                <a:gd name="T6" fmla="*/ 0 w 172"/>
                <a:gd name="T7" fmla="*/ 17 h 212"/>
                <a:gd name="T8" fmla="*/ 0 w 172"/>
                <a:gd name="T9" fmla="*/ 195 h 212"/>
                <a:gd name="T10" fmla="*/ 17 w 172"/>
                <a:gd name="T11" fmla="*/ 212 h 212"/>
                <a:gd name="T12" fmla="*/ 39 w 172"/>
                <a:gd name="T13" fmla="*/ 212 h 212"/>
                <a:gd name="T14" fmla="*/ 63 w 172"/>
                <a:gd name="T15" fmla="*/ 212 h 212"/>
                <a:gd name="T16" fmla="*/ 69 w 172"/>
                <a:gd name="T17" fmla="*/ 205 h 212"/>
                <a:gd name="T18" fmla="*/ 63 w 172"/>
                <a:gd name="T19" fmla="*/ 199 h 212"/>
                <a:gd name="T20" fmla="*/ 39 w 172"/>
                <a:gd name="T21" fmla="*/ 199 h 212"/>
                <a:gd name="T22" fmla="*/ 17 w 172"/>
                <a:gd name="T23" fmla="*/ 199 h 212"/>
                <a:gd name="T24" fmla="*/ 13 w 172"/>
                <a:gd name="T25" fmla="*/ 195 h 212"/>
                <a:gd name="T26" fmla="*/ 13 w 172"/>
                <a:gd name="T27" fmla="*/ 17 h 212"/>
                <a:gd name="T28" fmla="*/ 17 w 172"/>
                <a:gd name="T29" fmla="*/ 13 h 212"/>
                <a:gd name="T30" fmla="*/ 115 w 172"/>
                <a:gd name="T31" fmla="*/ 13 h 212"/>
                <a:gd name="T32" fmla="*/ 115 w 172"/>
                <a:gd name="T33" fmla="*/ 13 h 212"/>
                <a:gd name="T34" fmla="*/ 128 w 172"/>
                <a:gd name="T35" fmla="*/ 13 h 212"/>
                <a:gd name="T36" fmla="*/ 128 w 172"/>
                <a:gd name="T37" fmla="*/ 13 h 212"/>
                <a:gd name="T38" fmla="*/ 155 w 172"/>
                <a:gd name="T39" fmla="*/ 13 h 212"/>
                <a:gd name="T40" fmla="*/ 159 w 172"/>
                <a:gd name="T41" fmla="*/ 17 h 212"/>
                <a:gd name="T42" fmla="*/ 159 w 172"/>
                <a:gd name="T43" fmla="*/ 151 h 212"/>
                <a:gd name="T44" fmla="*/ 166 w 172"/>
                <a:gd name="T45" fmla="*/ 152 h 212"/>
                <a:gd name="T46" fmla="*/ 172 w 172"/>
                <a:gd name="T47" fmla="*/ 156 h 212"/>
                <a:gd name="T48" fmla="*/ 172 w 172"/>
                <a:gd name="T49" fmla="*/ 158 h 212"/>
                <a:gd name="T50" fmla="*/ 172 w 172"/>
                <a:gd name="T51" fmla="*/ 158 h 212"/>
                <a:gd name="T52" fmla="*/ 172 w 172"/>
                <a:gd name="T53" fmla="*/ 17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2" h="212">
                  <a:moveTo>
                    <a:pt x="172" y="17"/>
                  </a:moveTo>
                  <a:cubicBezTo>
                    <a:pt x="172" y="8"/>
                    <a:pt x="165" y="0"/>
                    <a:pt x="155" y="0"/>
                  </a:cubicBezTo>
                  <a:cubicBezTo>
                    <a:pt x="17" y="0"/>
                    <a:pt x="17" y="0"/>
                    <a:pt x="17" y="0"/>
                  </a:cubicBezTo>
                  <a:cubicBezTo>
                    <a:pt x="8" y="0"/>
                    <a:pt x="0" y="8"/>
                    <a:pt x="0" y="17"/>
                  </a:cubicBezTo>
                  <a:cubicBezTo>
                    <a:pt x="0" y="195"/>
                    <a:pt x="0" y="195"/>
                    <a:pt x="0" y="195"/>
                  </a:cubicBezTo>
                  <a:cubicBezTo>
                    <a:pt x="0" y="205"/>
                    <a:pt x="8" y="212"/>
                    <a:pt x="17" y="212"/>
                  </a:cubicBezTo>
                  <a:cubicBezTo>
                    <a:pt x="39" y="212"/>
                    <a:pt x="39" y="212"/>
                    <a:pt x="39" y="212"/>
                  </a:cubicBezTo>
                  <a:cubicBezTo>
                    <a:pt x="63" y="212"/>
                    <a:pt x="63" y="212"/>
                    <a:pt x="63" y="212"/>
                  </a:cubicBezTo>
                  <a:cubicBezTo>
                    <a:pt x="66" y="212"/>
                    <a:pt x="69" y="209"/>
                    <a:pt x="69" y="205"/>
                  </a:cubicBezTo>
                  <a:cubicBezTo>
                    <a:pt x="69" y="202"/>
                    <a:pt x="66" y="199"/>
                    <a:pt x="63" y="199"/>
                  </a:cubicBezTo>
                  <a:cubicBezTo>
                    <a:pt x="39" y="199"/>
                    <a:pt x="39" y="199"/>
                    <a:pt x="39" y="199"/>
                  </a:cubicBezTo>
                  <a:cubicBezTo>
                    <a:pt x="17" y="199"/>
                    <a:pt x="17" y="199"/>
                    <a:pt x="17" y="199"/>
                  </a:cubicBezTo>
                  <a:cubicBezTo>
                    <a:pt x="15" y="199"/>
                    <a:pt x="13" y="197"/>
                    <a:pt x="13" y="195"/>
                  </a:cubicBezTo>
                  <a:cubicBezTo>
                    <a:pt x="13" y="17"/>
                    <a:pt x="13" y="17"/>
                    <a:pt x="13" y="17"/>
                  </a:cubicBezTo>
                  <a:cubicBezTo>
                    <a:pt x="13" y="15"/>
                    <a:pt x="15" y="13"/>
                    <a:pt x="17" y="13"/>
                  </a:cubicBezTo>
                  <a:cubicBezTo>
                    <a:pt x="115" y="13"/>
                    <a:pt x="115" y="13"/>
                    <a:pt x="115" y="13"/>
                  </a:cubicBezTo>
                  <a:cubicBezTo>
                    <a:pt x="115" y="13"/>
                    <a:pt x="115" y="13"/>
                    <a:pt x="115" y="13"/>
                  </a:cubicBezTo>
                  <a:cubicBezTo>
                    <a:pt x="128" y="13"/>
                    <a:pt x="128" y="13"/>
                    <a:pt x="128" y="13"/>
                  </a:cubicBezTo>
                  <a:cubicBezTo>
                    <a:pt x="128" y="13"/>
                    <a:pt x="128" y="13"/>
                    <a:pt x="128" y="13"/>
                  </a:cubicBezTo>
                  <a:cubicBezTo>
                    <a:pt x="155" y="13"/>
                    <a:pt x="155" y="13"/>
                    <a:pt x="155" y="13"/>
                  </a:cubicBezTo>
                  <a:cubicBezTo>
                    <a:pt x="157" y="13"/>
                    <a:pt x="159" y="15"/>
                    <a:pt x="159" y="17"/>
                  </a:cubicBezTo>
                  <a:cubicBezTo>
                    <a:pt x="159" y="151"/>
                    <a:pt x="159" y="151"/>
                    <a:pt x="159" y="151"/>
                  </a:cubicBezTo>
                  <a:cubicBezTo>
                    <a:pt x="166" y="152"/>
                    <a:pt x="166" y="152"/>
                    <a:pt x="166" y="152"/>
                  </a:cubicBezTo>
                  <a:cubicBezTo>
                    <a:pt x="169" y="152"/>
                    <a:pt x="171" y="154"/>
                    <a:pt x="172" y="156"/>
                  </a:cubicBezTo>
                  <a:cubicBezTo>
                    <a:pt x="172" y="157"/>
                    <a:pt x="172" y="157"/>
                    <a:pt x="172" y="158"/>
                  </a:cubicBezTo>
                  <a:cubicBezTo>
                    <a:pt x="172" y="158"/>
                    <a:pt x="172" y="158"/>
                    <a:pt x="172" y="158"/>
                  </a:cubicBezTo>
                  <a:lnTo>
                    <a:pt x="172"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 name="Freeform 11"/>
            <p:cNvSpPr>
              <a:spLocks noEditPoints="1"/>
            </p:cNvSpPr>
            <p:nvPr/>
          </p:nvSpPr>
          <p:spPr bwMode="auto">
            <a:xfrm>
              <a:off x="592138" y="2795588"/>
              <a:ext cx="190500" cy="244475"/>
            </a:xfrm>
            <a:custGeom>
              <a:avLst/>
              <a:gdLst>
                <a:gd name="T0" fmla="*/ 7 w 51"/>
                <a:gd name="T1" fmla="*/ 0 h 65"/>
                <a:gd name="T2" fmla="*/ 2 w 51"/>
                <a:gd name="T3" fmla="*/ 2 h 65"/>
                <a:gd name="T4" fmla="*/ 0 w 51"/>
                <a:gd name="T5" fmla="*/ 7 h 65"/>
                <a:gd name="T6" fmla="*/ 4 w 51"/>
                <a:gd name="T7" fmla="*/ 59 h 65"/>
                <a:gd name="T8" fmla="*/ 9 w 51"/>
                <a:gd name="T9" fmla="*/ 65 h 65"/>
                <a:gd name="T10" fmla="*/ 11 w 51"/>
                <a:gd name="T11" fmla="*/ 65 h 65"/>
                <a:gd name="T12" fmla="*/ 15 w 51"/>
                <a:gd name="T13" fmla="*/ 63 h 65"/>
                <a:gd name="T14" fmla="*/ 51 w 51"/>
                <a:gd name="T15" fmla="*/ 28 h 65"/>
                <a:gd name="T16" fmla="*/ 51 w 51"/>
                <a:gd name="T17" fmla="*/ 4 h 65"/>
                <a:gd name="T18" fmla="*/ 7 w 51"/>
                <a:gd name="T19" fmla="*/ 0 h 65"/>
                <a:gd name="T20" fmla="*/ 16 w 51"/>
                <a:gd name="T21" fmla="*/ 44 h 65"/>
                <a:gd name="T22" fmla="*/ 14 w 51"/>
                <a:gd name="T23" fmla="*/ 14 h 65"/>
                <a:gd name="T24" fmla="*/ 43 w 51"/>
                <a:gd name="T25" fmla="*/ 17 h 65"/>
                <a:gd name="T26" fmla="*/ 16 w 51"/>
                <a:gd name="T27" fmla="*/ 4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65">
                  <a:moveTo>
                    <a:pt x="7" y="0"/>
                  </a:moveTo>
                  <a:cubicBezTo>
                    <a:pt x="5" y="0"/>
                    <a:pt x="3" y="1"/>
                    <a:pt x="2" y="2"/>
                  </a:cubicBezTo>
                  <a:cubicBezTo>
                    <a:pt x="0" y="4"/>
                    <a:pt x="0" y="5"/>
                    <a:pt x="0" y="7"/>
                  </a:cubicBezTo>
                  <a:cubicBezTo>
                    <a:pt x="4" y="59"/>
                    <a:pt x="4" y="59"/>
                    <a:pt x="4" y="59"/>
                  </a:cubicBezTo>
                  <a:cubicBezTo>
                    <a:pt x="4" y="61"/>
                    <a:pt x="6" y="64"/>
                    <a:pt x="9" y="65"/>
                  </a:cubicBezTo>
                  <a:cubicBezTo>
                    <a:pt x="9" y="65"/>
                    <a:pt x="10" y="65"/>
                    <a:pt x="11" y="65"/>
                  </a:cubicBezTo>
                  <a:cubicBezTo>
                    <a:pt x="13" y="65"/>
                    <a:pt x="14" y="64"/>
                    <a:pt x="15" y="63"/>
                  </a:cubicBezTo>
                  <a:cubicBezTo>
                    <a:pt x="51" y="28"/>
                    <a:pt x="51" y="28"/>
                    <a:pt x="51" y="28"/>
                  </a:cubicBezTo>
                  <a:cubicBezTo>
                    <a:pt x="51" y="4"/>
                    <a:pt x="51" y="4"/>
                    <a:pt x="51" y="4"/>
                  </a:cubicBezTo>
                  <a:lnTo>
                    <a:pt x="7" y="0"/>
                  </a:lnTo>
                  <a:close/>
                  <a:moveTo>
                    <a:pt x="16" y="44"/>
                  </a:moveTo>
                  <a:cubicBezTo>
                    <a:pt x="14" y="14"/>
                    <a:pt x="14" y="14"/>
                    <a:pt x="14" y="14"/>
                  </a:cubicBezTo>
                  <a:cubicBezTo>
                    <a:pt x="43" y="17"/>
                    <a:pt x="43" y="17"/>
                    <a:pt x="43" y="17"/>
                  </a:cubicBezTo>
                  <a:lnTo>
                    <a:pt x="16"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0" name="Freeform 12"/>
            <p:cNvSpPr/>
            <p:nvPr/>
          </p:nvSpPr>
          <p:spPr bwMode="auto">
            <a:xfrm>
              <a:off x="782638" y="2811463"/>
              <a:ext cx="53975" cy="88900"/>
            </a:xfrm>
            <a:custGeom>
              <a:avLst/>
              <a:gdLst>
                <a:gd name="T0" fmla="*/ 13 w 14"/>
                <a:gd name="T1" fmla="*/ 5 h 24"/>
                <a:gd name="T2" fmla="*/ 7 w 14"/>
                <a:gd name="T3" fmla="*/ 1 h 24"/>
                <a:gd name="T4" fmla="*/ 0 w 14"/>
                <a:gd name="T5" fmla="*/ 0 h 24"/>
                <a:gd name="T6" fmla="*/ 0 w 14"/>
                <a:gd name="T7" fmla="*/ 24 h 24"/>
                <a:gd name="T8" fmla="*/ 11 w 14"/>
                <a:gd name="T9" fmla="*/ 12 h 24"/>
                <a:gd name="T10" fmla="*/ 13 w 14"/>
                <a:gd name="T11" fmla="*/ 5 h 24"/>
              </a:gdLst>
              <a:ahLst/>
              <a:cxnLst>
                <a:cxn ang="0">
                  <a:pos x="T0" y="T1"/>
                </a:cxn>
                <a:cxn ang="0">
                  <a:pos x="T2" y="T3"/>
                </a:cxn>
                <a:cxn ang="0">
                  <a:pos x="T4" y="T5"/>
                </a:cxn>
                <a:cxn ang="0">
                  <a:pos x="T6" y="T7"/>
                </a:cxn>
                <a:cxn ang="0">
                  <a:pos x="T8" y="T9"/>
                </a:cxn>
                <a:cxn ang="0">
                  <a:pos x="T10" y="T11"/>
                </a:cxn>
              </a:cxnLst>
              <a:rect l="0" t="0" r="r" b="b"/>
              <a:pathLst>
                <a:path w="14" h="24">
                  <a:moveTo>
                    <a:pt x="13" y="5"/>
                  </a:moveTo>
                  <a:cubicBezTo>
                    <a:pt x="12" y="3"/>
                    <a:pt x="10" y="1"/>
                    <a:pt x="7" y="1"/>
                  </a:cubicBezTo>
                  <a:cubicBezTo>
                    <a:pt x="0" y="0"/>
                    <a:pt x="0" y="0"/>
                    <a:pt x="0" y="0"/>
                  </a:cubicBezTo>
                  <a:cubicBezTo>
                    <a:pt x="0" y="24"/>
                    <a:pt x="0" y="24"/>
                    <a:pt x="0" y="24"/>
                  </a:cubicBezTo>
                  <a:cubicBezTo>
                    <a:pt x="11" y="12"/>
                    <a:pt x="11" y="12"/>
                    <a:pt x="11" y="12"/>
                  </a:cubicBezTo>
                  <a:cubicBezTo>
                    <a:pt x="13" y="11"/>
                    <a:pt x="14" y="8"/>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1" name="Freeform 13"/>
            <p:cNvSpPr/>
            <p:nvPr/>
          </p:nvSpPr>
          <p:spPr bwMode="auto">
            <a:xfrm>
              <a:off x="306388" y="2443163"/>
              <a:ext cx="434975" cy="49213"/>
            </a:xfrm>
            <a:custGeom>
              <a:avLst/>
              <a:gdLst>
                <a:gd name="T0" fmla="*/ 109 w 116"/>
                <a:gd name="T1" fmla="*/ 13 h 13"/>
                <a:gd name="T2" fmla="*/ 6 w 116"/>
                <a:gd name="T3" fmla="*/ 13 h 13"/>
                <a:gd name="T4" fmla="*/ 0 w 116"/>
                <a:gd name="T5" fmla="*/ 6 h 13"/>
                <a:gd name="T6" fmla="*/ 6 w 116"/>
                <a:gd name="T7" fmla="*/ 0 h 13"/>
                <a:gd name="T8" fmla="*/ 109 w 116"/>
                <a:gd name="T9" fmla="*/ 0 h 13"/>
                <a:gd name="T10" fmla="*/ 116 w 116"/>
                <a:gd name="T11" fmla="*/ 6 h 13"/>
                <a:gd name="T12" fmla="*/ 109 w 116"/>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16" h="13">
                  <a:moveTo>
                    <a:pt x="109" y="13"/>
                  </a:moveTo>
                  <a:cubicBezTo>
                    <a:pt x="6" y="13"/>
                    <a:pt x="6" y="13"/>
                    <a:pt x="6" y="13"/>
                  </a:cubicBezTo>
                  <a:cubicBezTo>
                    <a:pt x="3" y="13"/>
                    <a:pt x="0" y="10"/>
                    <a:pt x="0" y="6"/>
                  </a:cubicBezTo>
                  <a:cubicBezTo>
                    <a:pt x="0" y="3"/>
                    <a:pt x="3" y="0"/>
                    <a:pt x="6" y="0"/>
                  </a:cubicBezTo>
                  <a:cubicBezTo>
                    <a:pt x="109" y="0"/>
                    <a:pt x="109" y="0"/>
                    <a:pt x="109" y="0"/>
                  </a:cubicBezTo>
                  <a:cubicBezTo>
                    <a:pt x="113" y="0"/>
                    <a:pt x="116" y="3"/>
                    <a:pt x="116" y="6"/>
                  </a:cubicBezTo>
                  <a:cubicBezTo>
                    <a:pt x="116" y="10"/>
                    <a:pt x="113" y="13"/>
                    <a:pt x="10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2" name="Freeform 14"/>
            <p:cNvSpPr/>
            <p:nvPr/>
          </p:nvSpPr>
          <p:spPr bwMode="auto">
            <a:xfrm>
              <a:off x="306388" y="2578100"/>
              <a:ext cx="434975" cy="52388"/>
            </a:xfrm>
            <a:custGeom>
              <a:avLst/>
              <a:gdLst>
                <a:gd name="T0" fmla="*/ 109 w 116"/>
                <a:gd name="T1" fmla="*/ 14 h 14"/>
                <a:gd name="T2" fmla="*/ 6 w 116"/>
                <a:gd name="T3" fmla="*/ 14 h 14"/>
                <a:gd name="T4" fmla="*/ 0 w 116"/>
                <a:gd name="T5" fmla="*/ 7 h 14"/>
                <a:gd name="T6" fmla="*/ 6 w 116"/>
                <a:gd name="T7" fmla="*/ 0 h 14"/>
                <a:gd name="T8" fmla="*/ 109 w 116"/>
                <a:gd name="T9" fmla="*/ 0 h 14"/>
                <a:gd name="T10" fmla="*/ 116 w 116"/>
                <a:gd name="T11" fmla="*/ 7 h 14"/>
                <a:gd name="T12" fmla="*/ 109 w 116"/>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16" h="14">
                  <a:moveTo>
                    <a:pt x="109" y="14"/>
                  </a:moveTo>
                  <a:cubicBezTo>
                    <a:pt x="6" y="14"/>
                    <a:pt x="6" y="14"/>
                    <a:pt x="6" y="14"/>
                  </a:cubicBezTo>
                  <a:cubicBezTo>
                    <a:pt x="3" y="14"/>
                    <a:pt x="0" y="11"/>
                    <a:pt x="0" y="7"/>
                  </a:cubicBezTo>
                  <a:cubicBezTo>
                    <a:pt x="0" y="3"/>
                    <a:pt x="3" y="0"/>
                    <a:pt x="6" y="0"/>
                  </a:cubicBezTo>
                  <a:cubicBezTo>
                    <a:pt x="109" y="0"/>
                    <a:pt x="109" y="0"/>
                    <a:pt x="109" y="0"/>
                  </a:cubicBezTo>
                  <a:cubicBezTo>
                    <a:pt x="113" y="0"/>
                    <a:pt x="116" y="3"/>
                    <a:pt x="116" y="7"/>
                  </a:cubicBezTo>
                  <a:cubicBezTo>
                    <a:pt x="116" y="11"/>
                    <a:pt x="113" y="14"/>
                    <a:pt x="109"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22" presetClass="entr" presetSubtype="1"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47"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35" presetClass="emph" presetSubtype="0" repeatCount="3000" fill="hold" grpId="1" nodeType="withEffect">
                                  <p:stCondLst>
                                    <p:cond delay="900"/>
                                  </p:stCondLst>
                                  <p:childTnLst>
                                    <p:anim calcmode="discrete" valueType="str">
                                      <p:cBhvr>
                                        <p:cTn id="27" dur="1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6"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1060"/>
            <a:ext cx="4560808" cy="877569"/>
            <a:chOff x="0" y="0"/>
            <a:chExt cx="3420606" cy="658177"/>
          </a:xfrm>
        </p:grpSpPr>
        <p:sp>
          <p:nvSpPr>
            <p:cNvPr id="8"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9"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10" name="Rectangle 18"/>
            <p:cNvSpPr>
              <a:spLocks noChangeArrowheads="1"/>
            </p:cNvSpPr>
            <p:nvPr/>
          </p:nvSpPr>
          <p:spPr bwMode="auto">
            <a:xfrm>
              <a:off x="463550" y="194692"/>
              <a:ext cx="1024319"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坊主</a:t>
              </a:r>
              <a:r>
                <a:rPr lang="zh-CN" altLang="en-US" sz="2667" b="1" dirty="0">
                  <a:solidFill>
                    <a:schemeClr val="accent6"/>
                  </a:solidFill>
                  <a:latin typeface="Impact" pitchFamily="34" charset="0"/>
                  <a:ea typeface="微软雅黑" pitchFamily="34" charset="-122"/>
                  <a:cs typeface="宋体" pitchFamily="2" charset="-122"/>
                </a:rPr>
                <a:t>管理</a:t>
              </a:r>
              <a:endParaRPr lang="en-US" altLang="zh-CN" sz="2667" b="1" dirty="0">
                <a:solidFill>
                  <a:schemeClr val="accent6"/>
                </a:solidFill>
                <a:latin typeface="Impact" pitchFamily="34" charset="0"/>
                <a:ea typeface="微软雅黑" pitchFamily="34" charset="-122"/>
                <a:cs typeface="宋体" pitchFamily="2" charset="-122"/>
              </a:endParaRPr>
            </a:p>
          </p:txBody>
        </p:sp>
        <p:sp>
          <p:nvSpPr>
            <p:cNvPr id="11" name="Rectangle 20"/>
            <p:cNvSpPr>
              <a:spLocks noChangeArrowheads="1"/>
            </p:cNvSpPr>
            <p:nvPr/>
          </p:nvSpPr>
          <p:spPr bwMode="auto">
            <a:xfrm>
              <a:off x="1620000" y="348580"/>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FANG  ZHU  GUAN  LI</a:t>
              </a:r>
              <a:r>
                <a:rPr lang="zh-CN" altLang="en-US" sz="1067" dirty="0">
                  <a:solidFill>
                    <a:srgbClr val="53585E"/>
                  </a:solidFill>
                  <a:latin typeface="Arial" pitchFamily="34" charset="0"/>
                  <a:cs typeface="Arial" pitchFamily="34" charset="0"/>
                </a:rPr>
                <a:t> </a:t>
              </a:r>
            </a:p>
          </p:txBody>
        </p:sp>
      </p:grpSp>
      <p:sp>
        <p:nvSpPr>
          <p:cNvPr id="14" name="文本框 10"/>
          <p:cNvSpPr txBox="1"/>
          <p:nvPr/>
        </p:nvSpPr>
        <p:spPr>
          <a:xfrm>
            <a:off x="1139313" y="5733001"/>
            <a:ext cx="10458163" cy="472117"/>
          </a:xfrm>
          <a:prstGeom prst="rect">
            <a:avLst/>
          </a:prstGeom>
          <a:noFill/>
        </p:spPr>
        <p:txBody>
          <a:bodyPr wrap="square" rtlCol="0">
            <a:spAutoFit/>
          </a:bodyPr>
          <a:lstStyle/>
          <a:p>
            <a:pPr marL="457189" indent="-457189">
              <a:lnSpc>
                <a:spcPct val="150000"/>
              </a:lnSpc>
              <a:buFont typeface="Wingdings" panose="05000000000000000000" pitchFamily="2" charset="2"/>
              <a:buChar char="l"/>
            </a:pPr>
            <a:r>
              <a:rPr lang="zh-CN" altLang="en-US" sz="1867" dirty="0">
                <a:latin typeface="Arial" panose="020B0604020202020204" pitchFamily="34" charset="0"/>
                <a:ea typeface="微软雅黑" panose="020B0503020204020204" pitchFamily="34" charset="-122"/>
                <a:sym typeface="Arial" panose="020B0604020202020204" pitchFamily="34" charset="0"/>
              </a:rPr>
              <a:t>坊主定期进行学情数据分析，全程、全方位地把握坊员学习动态</a:t>
            </a:r>
          </a:p>
        </p:txBody>
      </p:sp>
      <p:pic>
        <p:nvPicPr>
          <p:cNvPr id="4" name="图片 3">
            <a:extLst>
              <a:ext uri="{FF2B5EF4-FFF2-40B4-BE49-F238E27FC236}">
                <a16:creationId xmlns:a16="http://schemas.microsoft.com/office/drawing/2014/main" id="{E582848F-A4A0-4B3E-9748-8798BE880575}"/>
              </a:ext>
            </a:extLst>
          </p:cNvPr>
          <p:cNvPicPr>
            <a:picLocks noChangeAspect="1"/>
          </p:cNvPicPr>
          <p:nvPr/>
        </p:nvPicPr>
        <p:blipFill>
          <a:blip r:embed="rId2"/>
          <a:stretch>
            <a:fillRect/>
          </a:stretch>
        </p:blipFill>
        <p:spPr>
          <a:xfrm>
            <a:off x="594524" y="828761"/>
            <a:ext cx="10782300" cy="4904240"/>
          </a:xfrm>
          <a:prstGeom prst="rect">
            <a:avLst/>
          </a:prstGeom>
          <a:ln>
            <a:solidFill>
              <a:schemeClr val="accent6">
                <a:lumMod val="75000"/>
              </a:schemeClr>
            </a:solidFill>
          </a:ln>
        </p:spPr>
      </p:pic>
    </p:spTree>
    <p:extLst>
      <p:ext uri="{BB962C8B-B14F-4D97-AF65-F5344CB8AC3E}">
        <p14:creationId xmlns:p14="http://schemas.microsoft.com/office/powerpoint/2010/main" val="232239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060"/>
            <a:ext cx="4614219" cy="877569"/>
            <a:chOff x="0" y="0"/>
            <a:chExt cx="3460664" cy="658177"/>
          </a:xfrm>
        </p:grpSpPr>
        <p:sp>
          <p:nvSpPr>
            <p:cNvPr id="3"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5" name="Rectangle 18"/>
            <p:cNvSpPr>
              <a:spLocks noChangeArrowheads="1"/>
            </p:cNvSpPr>
            <p:nvPr/>
          </p:nvSpPr>
          <p:spPr bwMode="auto">
            <a:xfrm>
              <a:off x="463550" y="194692"/>
              <a:ext cx="1024318"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班级</a:t>
              </a:r>
              <a:r>
                <a:rPr lang="zh-CN" altLang="en-US" sz="2667" b="1" dirty="0">
                  <a:solidFill>
                    <a:schemeClr val="accent6"/>
                  </a:solidFill>
                  <a:latin typeface="Impact" pitchFamily="34" charset="0"/>
                  <a:ea typeface="微软雅黑" pitchFamily="34" charset="-122"/>
                  <a:cs typeface="宋体" pitchFamily="2" charset="-122"/>
                </a:rPr>
                <a:t>简报</a:t>
              </a:r>
              <a:endParaRPr lang="en-US" altLang="zh-CN" sz="2667" b="1" dirty="0">
                <a:solidFill>
                  <a:schemeClr val="accent6"/>
                </a:solidFill>
                <a:latin typeface="Impact" pitchFamily="34" charset="0"/>
                <a:ea typeface="微软雅黑" pitchFamily="34" charset="-122"/>
                <a:cs typeface="宋体" pitchFamily="2" charset="-122"/>
              </a:endParaRPr>
            </a:p>
          </p:txBody>
        </p:sp>
        <p:sp>
          <p:nvSpPr>
            <p:cNvPr id="6" name="Rectangle 20"/>
            <p:cNvSpPr>
              <a:spLocks noChangeArrowheads="1"/>
            </p:cNvSpPr>
            <p:nvPr/>
          </p:nvSpPr>
          <p:spPr bwMode="auto">
            <a:xfrm>
              <a:off x="1660058" y="348024"/>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BAN  JI  JIAN  BAO </a:t>
              </a:r>
              <a:r>
                <a:rPr lang="zh-CN" altLang="en-US" sz="1067" dirty="0">
                  <a:solidFill>
                    <a:srgbClr val="53585E"/>
                  </a:solidFill>
                  <a:latin typeface="Arial" pitchFamily="34" charset="0"/>
                  <a:cs typeface="Arial" pitchFamily="34" charset="0"/>
                </a:rPr>
                <a:t> </a:t>
              </a:r>
            </a:p>
          </p:txBody>
        </p:sp>
      </p:grpSp>
      <p:sp>
        <p:nvSpPr>
          <p:cNvPr id="9" name="文本框 10"/>
          <p:cNvSpPr txBox="1"/>
          <p:nvPr/>
        </p:nvSpPr>
        <p:spPr>
          <a:xfrm>
            <a:off x="1001096" y="5568713"/>
            <a:ext cx="10073985" cy="472117"/>
          </a:xfrm>
          <a:prstGeom prst="rect">
            <a:avLst/>
          </a:prstGeom>
          <a:noFill/>
        </p:spPr>
        <p:txBody>
          <a:bodyPr wrap="square" rtlCol="0">
            <a:spAutoFit/>
          </a:bodyPr>
          <a:lstStyle/>
          <a:p>
            <a:pPr marL="457189" indent="-457189">
              <a:lnSpc>
                <a:spcPct val="150000"/>
              </a:lnSpc>
              <a:buFont typeface="Wingdings" panose="05000000000000000000" pitchFamily="2" charset="2"/>
              <a:buChar char="l"/>
            </a:pPr>
            <a:r>
              <a:rPr lang="zh-CN" altLang="en-US" sz="1867" dirty="0">
                <a:latin typeface="Arial" panose="020B0604020202020204" pitchFamily="34" charset="0"/>
                <a:ea typeface="微软雅黑" panose="020B0503020204020204" pitchFamily="34" charset="-122"/>
                <a:sym typeface="Arial" panose="020B0604020202020204" pitchFamily="34" charset="0"/>
              </a:rPr>
              <a:t>坊主定期制作班级简报，记录项目进程、分析班级学情、制定研修计划、分享研修成果</a:t>
            </a:r>
          </a:p>
        </p:txBody>
      </p:sp>
      <p:pic>
        <p:nvPicPr>
          <p:cNvPr id="10" name="图片 9">
            <a:extLst>
              <a:ext uri="{FF2B5EF4-FFF2-40B4-BE49-F238E27FC236}">
                <a16:creationId xmlns:a16="http://schemas.microsoft.com/office/drawing/2014/main" id="{12E24B69-C7B0-411D-BC74-6EE866302292}"/>
              </a:ext>
            </a:extLst>
          </p:cNvPr>
          <p:cNvPicPr>
            <a:picLocks noChangeAspect="1"/>
          </p:cNvPicPr>
          <p:nvPr/>
        </p:nvPicPr>
        <p:blipFill>
          <a:blip r:embed="rId2"/>
          <a:stretch>
            <a:fillRect/>
          </a:stretch>
        </p:blipFill>
        <p:spPr>
          <a:xfrm>
            <a:off x="421330" y="1859191"/>
            <a:ext cx="5595359" cy="3139618"/>
          </a:xfrm>
          <a:prstGeom prst="rect">
            <a:avLst/>
          </a:prstGeom>
          <a:ln>
            <a:solidFill>
              <a:schemeClr val="accent6"/>
            </a:solidFill>
          </a:ln>
        </p:spPr>
      </p:pic>
      <p:pic>
        <p:nvPicPr>
          <p:cNvPr id="11" name="图片 10">
            <a:extLst>
              <a:ext uri="{FF2B5EF4-FFF2-40B4-BE49-F238E27FC236}">
                <a16:creationId xmlns:a16="http://schemas.microsoft.com/office/drawing/2014/main" id="{00CE8ED4-6F8D-4EE1-B067-2CE531408EC9}"/>
              </a:ext>
            </a:extLst>
          </p:cNvPr>
          <p:cNvPicPr>
            <a:picLocks noChangeAspect="1"/>
          </p:cNvPicPr>
          <p:nvPr/>
        </p:nvPicPr>
        <p:blipFill>
          <a:blip r:embed="rId3"/>
          <a:stretch>
            <a:fillRect/>
          </a:stretch>
        </p:blipFill>
        <p:spPr>
          <a:xfrm>
            <a:off x="6175313" y="1827658"/>
            <a:ext cx="5595359" cy="3171151"/>
          </a:xfrm>
          <a:prstGeom prst="rect">
            <a:avLst/>
          </a:prstGeom>
          <a:ln>
            <a:solidFill>
              <a:schemeClr val="accent6"/>
            </a:solidFill>
          </a:ln>
        </p:spPr>
      </p:pic>
    </p:spTree>
    <p:extLst>
      <p:ext uri="{BB962C8B-B14F-4D97-AF65-F5344CB8AC3E}">
        <p14:creationId xmlns:p14="http://schemas.microsoft.com/office/powerpoint/2010/main" val="4096129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060"/>
            <a:ext cx="4614219" cy="877569"/>
            <a:chOff x="0" y="0"/>
            <a:chExt cx="3460664" cy="658177"/>
          </a:xfrm>
        </p:grpSpPr>
        <p:sp>
          <p:nvSpPr>
            <p:cNvPr id="3"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5" name="Rectangle 18"/>
            <p:cNvSpPr>
              <a:spLocks noChangeArrowheads="1"/>
            </p:cNvSpPr>
            <p:nvPr/>
          </p:nvSpPr>
          <p:spPr bwMode="auto">
            <a:xfrm>
              <a:off x="463550" y="194692"/>
              <a:ext cx="1024318"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班级</a:t>
              </a:r>
              <a:r>
                <a:rPr lang="zh-CN" altLang="en-US" sz="2667" b="1" dirty="0">
                  <a:solidFill>
                    <a:schemeClr val="accent6"/>
                  </a:solidFill>
                  <a:latin typeface="Impact" pitchFamily="34" charset="0"/>
                  <a:ea typeface="微软雅黑" pitchFamily="34" charset="-122"/>
                  <a:cs typeface="宋体" pitchFamily="2" charset="-122"/>
                </a:rPr>
                <a:t>简报</a:t>
              </a:r>
              <a:endParaRPr lang="en-US" altLang="zh-CN" sz="2667" b="1" dirty="0">
                <a:solidFill>
                  <a:schemeClr val="accent6"/>
                </a:solidFill>
                <a:latin typeface="Impact" pitchFamily="34" charset="0"/>
                <a:ea typeface="微软雅黑" pitchFamily="34" charset="-122"/>
                <a:cs typeface="宋体" pitchFamily="2" charset="-122"/>
              </a:endParaRPr>
            </a:p>
          </p:txBody>
        </p:sp>
        <p:sp>
          <p:nvSpPr>
            <p:cNvPr id="6" name="Rectangle 20"/>
            <p:cNvSpPr>
              <a:spLocks noChangeArrowheads="1"/>
            </p:cNvSpPr>
            <p:nvPr/>
          </p:nvSpPr>
          <p:spPr bwMode="auto">
            <a:xfrm>
              <a:off x="1660058" y="348024"/>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BAN  JI  JIAN  BAO </a:t>
              </a:r>
              <a:r>
                <a:rPr lang="zh-CN" altLang="en-US" sz="1067" dirty="0">
                  <a:solidFill>
                    <a:srgbClr val="53585E"/>
                  </a:solidFill>
                  <a:latin typeface="Arial" pitchFamily="34" charset="0"/>
                  <a:cs typeface="Arial" pitchFamily="34" charset="0"/>
                </a:rPr>
                <a:t> </a:t>
              </a:r>
            </a:p>
          </p:txBody>
        </p:sp>
      </p:grpSp>
      <p:sp>
        <p:nvSpPr>
          <p:cNvPr id="9" name="文本框 10"/>
          <p:cNvSpPr txBox="1"/>
          <p:nvPr/>
        </p:nvSpPr>
        <p:spPr>
          <a:xfrm>
            <a:off x="1001096" y="5568713"/>
            <a:ext cx="10073985" cy="472117"/>
          </a:xfrm>
          <a:prstGeom prst="rect">
            <a:avLst/>
          </a:prstGeom>
          <a:noFill/>
        </p:spPr>
        <p:txBody>
          <a:bodyPr wrap="square" rtlCol="0">
            <a:spAutoFit/>
          </a:bodyPr>
          <a:lstStyle/>
          <a:p>
            <a:pPr marL="457189" indent="-457189">
              <a:lnSpc>
                <a:spcPct val="150000"/>
              </a:lnSpc>
              <a:buFont typeface="Wingdings" panose="05000000000000000000" pitchFamily="2" charset="2"/>
              <a:buChar char="l"/>
            </a:pPr>
            <a:r>
              <a:rPr lang="zh-CN" altLang="en-US" sz="1867" dirty="0">
                <a:latin typeface="Arial" panose="020B0604020202020204" pitchFamily="34" charset="0"/>
                <a:ea typeface="微软雅黑" panose="020B0503020204020204" pitchFamily="34" charset="-122"/>
                <a:sym typeface="Arial" panose="020B0604020202020204" pitchFamily="34" charset="0"/>
              </a:rPr>
              <a:t>坊主定期制作班级简报，记录项目进程、分析班级学情、制定研修计划、分享研修成果</a:t>
            </a:r>
          </a:p>
        </p:txBody>
      </p:sp>
      <p:pic>
        <p:nvPicPr>
          <p:cNvPr id="7" name="图片 6">
            <a:extLst>
              <a:ext uri="{FF2B5EF4-FFF2-40B4-BE49-F238E27FC236}">
                <a16:creationId xmlns:a16="http://schemas.microsoft.com/office/drawing/2014/main" id="{26EADAB5-BBFE-4A80-A89E-D3380FBF136B}"/>
              </a:ext>
            </a:extLst>
          </p:cNvPr>
          <p:cNvPicPr>
            <a:picLocks noChangeAspect="1"/>
          </p:cNvPicPr>
          <p:nvPr/>
        </p:nvPicPr>
        <p:blipFill>
          <a:blip r:embed="rId2"/>
          <a:stretch>
            <a:fillRect/>
          </a:stretch>
        </p:blipFill>
        <p:spPr>
          <a:xfrm>
            <a:off x="791734" y="1380167"/>
            <a:ext cx="5244161" cy="3928472"/>
          </a:xfrm>
          <a:prstGeom prst="rect">
            <a:avLst/>
          </a:prstGeom>
          <a:ln>
            <a:solidFill>
              <a:schemeClr val="accent6"/>
            </a:solidFill>
          </a:ln>
        </p:spPr>
      </p:pic>
      <p:pic>
        <p:nvPicPr>
          <p:cNvPr id="8" name="图片 7">
            <a:extLst>
              <a:ext uri="{FF2B5EF4-FFF2-40B4-BE49-F238E27FC236}">
                <a16:creationId xmlns:a16="http://schemas.microsoft.com/office/drawing/2014/main" id="{D514FEF4-2D8E-48A7-B156-39AAE8C9B213}"/>
              </a:ext>
            </a:extLst>
          </p:cNvPr>
          <p:cNvPicPr>
            <a:picLocks noChangeAspect="1"/>
          </p:cNvPicPr>
          <p:nvPr/>
        </p:nvPicPr>
        <p:blipFill>
          <a:blip r:embed="rId3"/>
          <a:stretch>
            <a:fillRect/>
          </a:stretch>
        </p:blipFill>
        <p:spPr>
          <a:xfrm>
            <a:off x="6313995" y="1380167"/>
            <a:ext cx="5259697" cy="3928472"/>
          </a:xfrm>
          <a:prstGeom prst="rect">
            <a:avLst/>
          </a:prstGeom>
          <a:ln>
            <a:solidFill>
              <a:schemeClr val="accent6"/>
            </a:solidFill>
          </a:ln>
        </p:spPr>
      </p:pic>
    </p:spTree>
    <p:extLst>
      <p:ext uri="{BB962C8B-B14F-4D97-AF65-F5344CB8AC3E}">
        <p14:creationId xmlns:p14="http://schemas.microsoft.com/office/powerpoint/2010/main" val="3851672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060"/>
            <a:ext cx="4560808" cy="877569"/>
            <a:chOff x="0" y="0"/>
            <a:chExt cx="3420606" cy="658177"/>
          </a:xfrm>
        </p:grpSpPr>
        <p:sp>
          <p:nvSpPr>
            <p:cNvPr id="3"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5" name="Rectangle 18"/>
            <p:cNvSpPr>
              <a:spLocks noChangeArrowheads="1"/>
            </p:cNvSpPr>
            <p:nvPr/>
          </p:nvSpPr>
          <p:spPr bwMode="auto">
            <a:xfrm>
              <a:off x="463550" y="194692"/>
              <a:ext cx="1024319"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a:solidFill>
                    <a:srgbClr val="BC3649"/>
                  </a:solidFill>
                  <a:latin typeface="Impact" pitchFamily="34" charset="0"/>
                  <a:ea typeface="微软雅黑" pitchFamily="34" charset="-122"/>
                  <a:cs typeface="宋体" pitchFamily="2" charset="-122"/>
                </a:rPr>
                <a:t>班辅</a:t>
              </a:r>
              <a:r>
                <a:rPr lang="zh-CN" altLang="en-US" sz="2667" b="1">
                  <a:solidFill>
                    <a:schemeClr val="accent6"/>
                  </a:solidFill>
                  <a:latin typeface="Impact" pitchFamily="34" charset="0"/>
                  <a:ea typeface="微软雅黑" pitchFamily="34" charset="-122"/>
                  <a:cs typeface="宋体" pitchFamily="2" charset="-122"/>
                </a:rPr>
                <a:t>管理</a:t>
              </a:r>
              <a:endParaRPr lang="en-US" altLang="zh-CN" sz="2667" b="1" dirty="0">
                <a:solidFill>
                  <a:schemeClr val="accent6"/>
                </a:solidFill>
                <a:latin typeface="Impact" pitchFamily="34" charset="0"/>
                <a:ea typeface="微软雅黑" pitchFamily="34" charset="-122"/>
                <a:cs typeface="宋体" pitchFamily="2" charset="-122"/>
              </a:endParaRPr>
            </a:p>
          </p:txBody>
        </p:sp>
        <p:sp>
          <p:nvSpPr>
            <p:cNvPr id="6" name="Rectangle 20"/>
            <p:cNvSpPr>
              <a:spLocks noChangeArrowheads="1"/>
            </p:cNvSpPr>
            <p:nvPr/>
          </p:nvSpPr>
          <p:spPr bwMode="auto">
            <a:xfrm>
              <a:off x="1620000" y="348580"/>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DU  DAO  GUAN  LI</a:t>
              </a:r>
              <a:r>
                <a:rPr lang="zh-CN" altLang="en-US" sz="1067" dirty="0">
                  <a:solidFill>
                    <a:srgbClr val="53585E"/>
                  </a:solidFill>
                  <a:latin typeface="Arial" pitchFamily="34" charset="0"/>
                  <a:cs typeface="Arial" pitchFamily="34" charset="0"/>
                </a:rPr>
                <a:t> </a:t>
              </a:r>
            </a:p>
          </p:txBody>
        </p:sp>
      </p:grpSp>
      <p:sp>
        <p:nvSpPr>
          <p:cNvPr id="10" name="文本框 10"/>
          <p:cNvSpPr txBox="1"/>
          <p:nvPr/>
        </p:nvSpPr>
        <p:spPr>
          <a:xfrm>
            <a:off x="484997" y="6030369"/>
            <a:ext cx="10838007" cy="472117"/>
          </a:xfrm>
          <a:prstGeom prst="rect">
            <a:avLst/>
          </a:prstGeom>
          <a:noFill/>
        </p:spPr>
        <p:txBody>
          <a:bodyPr wrap="square" rtlCol="0">
            <a:spAutoFit/>
          </a:bodyPr>
          <a:lstStyle/>
          <a:p>
            <a:pPr marL="457189" indent="-457189">
              <a:lnSpc>
                <a:spcPct val="150000"/>
              </a:lnSpc>
              <a:buFont typeface="Wingdings" panose="05000000000000000000" pitchFamily="2" charset="2"/>
              <a:buChar char="l"/>
            </a:pPr>
            <a:r>
              <a:rPr lang="zh-CN" altLang="en-US" sz="1867">
                <a:latin typeface="Arial" panose="020B0604020202020204" pitchFamily="34" charset="0"/>
                <a:ea typeface="微软雅黑" panose="020B0503020204020204" pitchFamily="34" charset="-122"/>
                <a:sym typeface="Arial" panose="020B0604020202020204" pitchFamily="34" charset="0"/>
              </a:rPr>
              <a:t>班级辅导者建立交流群，协同</a:t>
            </a:r>
            <a:r>
              <a:rPr lang="zh-CN" altLang="en-US" sz="1867" dirty="0">
                <a:latin typeface="Arial" panose="020B0604020202020204" pitchFamily="34" charset="0"/>
                <a:ea typeface="微软雅黑" panose="020B0503020204020204" pitchFamily="34" charset="-122"/>
                <a:sym typeface="Arial" panose="020B0604020202020204" pitchFamily="34" charset="0"/>
              </a:rPr>
              <a:t>省教师网，线上线下全程跟进项目实施</a:t>
            </a:r>
          </a:p>
        </p:txBody>
      </p:sp>
      <p:pic>
        <p:nvPicPr>
          <p:cNvPr id="7" name="图片 6">
            <a:extLst>
              <a:ext uri="{FF2B5EF4-FFF2-40B4-BE49-F238E27FC236}">
                <a16:creationId xmlns:a16="http://schemas.microsoft.com/office/drawing/2014/main" id="{E3FA3B0D-E644-43DD-B6F6-1AA2C8D85C5B}"/>
              </a:ext>
            </a:extLst>
          </p:cNvPr>
          <p:cNvPicPr>
            <a:picLocks noChangeAspect="1"/>
          </p:cNvPicPr>
          <p:nvPr/>
        </p:nvPicPr>
        <p:blipFill>
          <a:blip r:embed="rId2"/>
          <a:stretch>
            <a:fillRect/>
          </a:stretch>
        </p:blipFill>
        <p:spPr>
          <a:xfrm>
            <a:off x="381883" y="1019613"/>
            <a:ext cx="5714117" cy="3745448"/>
          </a:xfrm>
          <a:prstGeom prst="rect">
            <a:avLst/>
          </a:prstGeom>
          <a:effectLst>
            <a:outerShdw blurRad="50800" dist="38100" dir="2700000" algn="tl" rotWithShape="0">
              <a:prstClr val="black">
                <a:alpha val="40000"/>
              </a:prstClr>
            </a:outerShdw>
          </a:effectLst>
        </p:spPr>
      </p:pic>
      <p:pic>
        <p:nvPicPr>
          <p:cNvPr id="8" name="图片 7">
            <a:extLst>
              <a:ext uri="{FF2B5EF4-FFF2-40B4-BE49-F238E27FC236}">
                <a16:creationId xmlns:a16="http://schemas.microsoft.com/office/drawing/2014/main" id="{A003ADE5-F38C-4823-BE29-2EC16240E43C}"/>
              </a:ext>
            </a:extLst>
          </p:cNvPr>
          <p:cNvPicPr>
            <a:picLocks noChangeAspect="1"/>
          </p:cNvPicPr>
          <p:nvPr/>
        </p:nvPicPr>
        <p:blipFill>
          <a:blip r:embed="rId3"/>
          <a:stretch>
            <a:fillRect/>
          </a:stretch>
        </p:blipFill>
        <p:spPr>
          <a:xfrm>
            <a:off x="2947900" y="1747657"/>
            <a:ext cx="5526033" cy="3544614"/>
          </a:xfrm>
          <a:prstGeom prst="rect">
            <a:avLst/>
          </a:prstGeom>
          <a:effectLst>
            <a:outerShdw blurRad="50800" dist="38100" dir="2700000" algn="tl" rotWithShape="0">
              <a:prstClr val="black">
                <a:alpha val="40000"/>
              </a:prstClr>
            </a:outerShdw>
          </a:effectLst>
        </p:spPr>
      </p:pic>
      <p:pic>
        <p:nvPicPr>
          <p:cNvPr id="9" name="图片 8">
            <a:extLst>
              <a:ext uri="{FF2B5EF4-FFF2-40B4-BE49-F238E27FC236}">
                <a16:creationId xmlns:a16="http://schemas.microsoft.com/office/drawing/2014/main" id="{83923F6E-09D5-451A-B7A8-2A369A7FCCFA}"/>
              </a:ext>
            </a:extLst>
          </p:cNvPr>
          <p:cNvPicPr>
            <a:picLocks noChangeAspect="1"/>
          </p:cNvPicPr>
          <p:nvPr/>
        </p:nvPicPr>
        <p:blipFill>
          <a:blip r:embed="rId4"/>
          <a:stretch>
            <a:fillRect/>
          </a:stretch>
        </p:blipFill>
        <p:spPr>
          <a:xfrm>
            <a:off x="6096000" y="2293774"/>
            <a:ext cx="5494148" cy="354461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60257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060"/>
            <a:ext cx="4614219" cy="877569"/>
            <a:chOff x="0" y="0"/>
            <a:chExt cx="3460664" cy="658177"/>
          </a:xfrm>
        </p:grpSpPr>
        <p:sp>
          <p:nvSpPr>
            <p:cNvPr id="4"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5"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6" name="Rectangle 18"/>
            <p:cNvSpPr>
              <a:spLocks noChangeArrowheads="1"/>
            </p:cNvSpPr>
            <p:nvPr/>
          </p:nvSpPr>
          <p:spPr bwMode="auto">
            <a:xfrm>
              <a:off x="463550" y="194692"/>
              <a:ext cx="1024318"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rgbClr val="BC3649"/>
                  </a:solidFill>
                  <a:latin typeface="Impact" pitchFamily="34" charset="0"/>
                  <a:ea typeface="微软雅黑" pitchFamily="34" charset="-122"/>
                  <a:cs typeface="宋体" pitchFamily="2" charset="-122"/>
                </a:rPr>
                <a:t>学情</a:t>
              </a:r>
              <a:r>
                <a:rPr lang="zh-CN" altLang="en-US" sz="2667" b="1" dirty="0">
                  <a:solidFill>
                    <a:schemeClr val="accent6"/>
                  </a:solidFill>
                  <a:latin typeface="Impact" pitchFamily="34" charset="0"/>
                  <a:ea typeface="微软雅黑" pitchFamily="34" charset="-122"/>
                  <a:cs typeface="宋体" pitchFamily="2" charset="-122"/>
                </a:rPr>
                <a:t>通报</a:t>
              </a:r>
              <a:endParaRPr lang="en-US" altLang="zh-CN" sz="2667" b="1" dirty="0">
                <a:solidFill>
                  <a:schemeClr val="accent6"/>
                </a:solidFill>
                <a:latin typeface="Impact" pitchFamily="34" charset="0"/>
                <a:ea typeface="微软雅黑" pitchFamily="34" charset="-122"/>
                <a:cs typeface="宋体" pitchFamily="2" charset="-122"/>
              </a:endParaRPr>
            </a:p>
          </p:txBody>
        </p:sp>
        <p:sp>
          <p:nvSpPr>
            <p:cNvPr id="7" name="Rectangle 20"/>
            <p:cNvSpPr>
              <a:spLocks noChangeArrowheads="1"/>
            </p:cNvSpPr>
            <p:nvPr/>
          </p:nvSpPr>
          <p:spPr bwMode="auto">
            <a:xfrm>
              <a:off x="1660058" y="348024"/>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XUE  QING  TONG  BAO </a:t>
              </a:r>
              <a:r>
                <a:rPr lang="zh-CN" altLang="en-US" sz="1067" dirty="0">
                  <a:solidFill>
                    <a:srgbClr val="53585E"/>
                  </a:solidFill>
                  <a:latin typeface="Arial" pitchFamily="34" charset="0"/>
                  <a:cs typeface="Arial" pitchFamily="34" charset="0"/>
                </a:rPr>
                <a:t> </a:t>
              </a:r>
            </a:p>
          </p:txBody>
        </p:sp>
      </p:grpSp>
      <p:sp>
        <p:nvSpPr>
          <p:cNvPr id="10" name="文本框 10"/>
          <p:cNvSpPr txBox="1"/>
          <p:nvPr/>
        </p:nvSpPr>
        <p:spPr>
          <a:xfrm>
            <a:off x="618067" y="5925000"/>
            <a:ext cx="10181933" cy="472117"/>
          </a:xfrm>
          <a:prstGeom prst="rect">
            <a:avLst/>
          </a:prstGeom>
          <a:noFill/>
        </p:spPr>
        <p:txBody>
          <a:bodyPr wrap="square" rtlCol="0">
            <a:spAutoFit/>
          </a:bodyPr>
          <a:lstStyle/>
          <a:p>
            <a:pPr marL="457189" indent="-457189">
              <a:lnSpc>
                <a:spcPct val="150000"/>
              </a:lnSpc>
              <a:buFont typeface="Wingdings" panose="05000000000000000000" pitchFamily="2" charset="2"/>
              <a:buChar char="l"/>
            </a:pPr>
            <a:r>
              <a:rPr lang="zh-CN" altLang="en-US" sz="1867" dirty="0">
                <a:latin typeface="Arial" panose="020B0604020202020204" pitchFamily="34" charset="0"/>
                <a:ea typeface="微软雅黑" panose="020B0503020204020204" pitchFamily="34" charset="-122"/>
                <a:sym typeface="Arial" panose="020B0604020202020204" pitchFamily="34" charset="0"/>
              </a:rPr>
              <a:t>国培项目组及督导团队全程跟踪项目的学情、教情，为项目的顺利实施保驾护航</a:t>
            </a:r>
          </a:p>
        </p:txBody>
      </p:sp>
      <p:pic>
        <p:nvPicPr>
          <p:cNvPr id="11" name="图片 10">
            <a:extLst>
              <a:ext uri="{FF2B5EF4-FFF2-40B4-BE49-F238E27FC236}">
                <a16:creationId xmlns:a16="http://schemas.microsoft.com/office/drawing/2014/main" id="{DDECDBEE-AD1E-48A7-A670-EEFD1D827514}"/>
              </a:ext>
            </a:extLst>
          </p:cNvPr>
          <p:cNvPicPr>
            <a:picLocks noChangeAspect="1"/>
          </p:cNvPicPr>
          <p:nvPr/>
        </p:nvPicPr>
        <p:blipFill>
          <a:blip r:embed="rId2"/>
          <a:stretch>
            <a:fillRect/>
          </a:stretch>
        </p:blipFill>
        <p:spPr>
          <a:xfrm>
            <a:off x="618067" y="929884"/>
            <a:ext cx="3577789" cy="4736311"/>
          </a:xfrm>
          <a:prstGeom prst="rect">
            <a:avLst/>
          </a:prstGeom>
          <a:ln>
            <a:solidFill>
              <a:schemeClr val="accent6"/>
            </a:solidFill>
          </a:ln>
        </p:spPr>
      </p:pic>
      <p:pic>
        <p:nvPicPr>
          <p:cNvPr id="12" name="图片 11">
            <a:extLst>
              <a:ext uri="{FF2B5EF4-FFF2-40B4-BE49-F238E27FC236}">
                <a16:creationId xmlns:a16="http://schemas.microsoft.com/office/drawing/2014/main" id="{54E27AA7-9735-4BFA-BF95-4D4FAC5E3A68}"/>
              </a:ext>
            </a:extLst>
          </p:cNvPr>
          <p:cNvPicPr>
            <a:picLocks noChangeAspect="1"/>
          </p:cNvPicPr>
          <p:nvPr/>
        </p:nvPicPr>
        <p:blipFill>
          <a:blip r:embed="rId3"/>
          <a:stretch>
            <a:fillRect/>
          </a:stretch>
        </p:blipFill>
        <p:spPr>
          <a:xfrm>
            <a:off x="4519337" y="929884"/>
            <a:ext cx="3320862" cy="4736311"/>
          </a:xfrm>
          <a:prstGeom prst="rect">
            <a:avLst/>
          </a:prstGeom>
          <a:ln>
            <a:solidFill>
              <a:schemeClr val="accent6"/>
            </a:solidFill>
          </a:ln>
        </p:spPr>
      </p:pic>
      <p:pic>
        <p:nvPicPr>
          <p:cNvPr id="14" name="图片 13">
            <a:extLst>
              <a:ext uri="{FF2B5EF4-FFF2-40B4-BE49-F238E27FC236}">
                <a16:creationId xmlns:a16="http://schemas.microsoft.com/office/drawing/2014/main" id="{890EDE5E-501B-447A-B2BA-DEE377359540}"/>
              </a:ext>
            </a:extLst>
          </p:cNvPr>
          <p:cNvPicPr>
            <a:picLocks noChangeAspect="1"/>
          </p:cNvPicPr>
          <p:nvPr/>
        </p:nvPicPr>
        <p:blipFill>
          <a:blip r:embed="rId4"/>
          <a:stretch>
            <a:fillRect/>
          </a:stretch>
        </p:blipFill>
        <p:spPr>
          <a:xfrm>
            <a:off x="8163681" y="929884"/>
            <a:ext cx="3329413" cy="4736311"/>
          </a:xfrm>
          <a:prstGeom prst="rect">
            <a:avLst/>
          </a:prstGeom>
          <a:ln>
            <a:solidFill>
              <a:schemeClr val="accent6"/>
            </a:solidFill>
          </a:ln>
        </p:spPr>
      </p:pic>
    </p:spTree>
    <p:extLst>
      <p:ext uri="{BB962C8B-B14F-4D97-AF65-F5344CB8AC3E}">
        <p14:creationId xmlns:p14="http://schemas.microsoft.com/office/powerpoint/2010/main" val="2582773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0EDAE773-D7DC-419F-9BAC-B8F1A7539368}"/>
              </a:ext>
            </a:extLst>
          </p:cNvPr>
          <p:cNvSpPr>
            <a:spLocks noChangeAspect="1"/>
          </p:cNvSpPr>
          <p:nvPr/>
        </p:nvSpPr>
        <p:spPr>
          <a:xfrm>
            <a:off x="0" y="0"/>
            <a:ext cx="12192000" cy="6858000"/>
          </a:xfrm>
          <a:prstGeom prst="rect">
            <a:avLst/>
          </a:prstGeom>
          <a:blipFill dpi="0" rotWithShape="1">
            <a:blip r:embed="rId2"/>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 name="矩形 1"/>
          <p:cNvSpPr/>
          <p:nvPr/>
        </p:nvSpPr>
        <p:spPr>
          <a:xfrm>
            <a:off x="0" y="0"/>
            <a:ext cx="12192000" cy="6855885"/>
          </a:xfrm>
          <a:prstGeom prst="rect">
            <a:avLst/>
          </a:prstGeom>
          <a:solidFill>
            <a:srgbClr val="BF445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9" name="组合 8">
            <a:extLst>
              <a:ext uri="{FF2B5EF4-FFF2-40B4-BE49-F238E27FC236}">
                <a16:creationId xmlns:a16="http://schemas.microsoft.com/office/drawing/2014/main" id="{088DAD4F-68EB-4456-8DBB-3E8B5D5A71BB}"/>
              </a:ext>
            </a:extLst>
          </p:cNvPr>
          <p:cNvGrpSpPr/>
          <p:nvPr/>
        </p:nvGrpSpPr>
        <p:grpSpPr>
          <a:xfrm>
            <a:off x="376815" y="5414512"/>
            <a:ext cx="3236879" cy="647075"/>
            <a:chOff x="13591370" y="5488593"/>
            <a:chExt cx="3236879" cy="647075"/>
          </a:xfrm>
        </p:grpSpPr>
        <p:sp>
          <p:nvSpPr>
            <p:cNvPr id="3" name="Rectangle 18"/>
            <p:cNvSpPr>
              <a:spLocks noChangeArrowheads="1"/>
            </p:cNvSpPr>
            <p:nvPr/>
          </p:nvSpPr>
          <p:spPr bwMode="auto">
            <a:xfrm>
              <a:off x="14422116" y="5488593"/>
              <a:ext cx="102431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buFont typeface="Arial" pitchFamily="34" charset="0"/>
                <a:buNone/>
              </a:pPr>
              <a:r>
                <a:rPr lang="zh-CN" altLang="en-US" sz="2667" dirty="0">
                  <a:solidFill>
                    <a:schemeClr val="bg1"/>
                  </a:solidFill>
                  <a:latin typeface="微软雅黑" pitchFamily="34" charset="-122"/>
                  <a:ea typeface="微软雅黑" pitchFamily="34" charset="-122"/>
                  <a:cs typeface="Arial" pitchFamily="34" charset="0"/>
                </a:rPr>
                <a:t>服务篇</a:t>
              </a:r>
            </a:p>
          </p:txBody>
        </p:sp>
        <p:sp>
          <p:nvSpPr>
            <p:cNvPr id="4" name="Rectangle 20"/>
            <p:cNvSpPr>
              <a:spLocks noChangeArrowheads="1"/>
            </p:cNvSpPr>
            <p:nvPr/>
          </p:nvSpPr>
          <p:spPr bwMode="auto">
            <a:xfrm>
              <a:off x="14427441" y="5930547"/>
              <a:ext cx="240080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333" dirty="0">
                  <a:solidFill>
                    <a:schemeClr val="bg1"/>
                  </a:solidFill>
                  <a:latin typeface="Arial" pitchFamily="34" charset="0"/>
                  <a:cs typeface="Arial" pitchFamily="34" charset="0"/>
                </a:rPr>
                <a:t>FU  WU  PIAN</a:t>
              </a:r>
            </a:p>
          </p:txBody>
        </p:sp>
        <p:sp>
          <p:nvSpPr>
            <p:cNvPr id="6" name="Freeform 9"/>
            <p:cNvSpPr/>
            <p:nvPr/>
          </p:nvSpPr>
          <p:spPr bwMode="auto">
            <a:xfrm>
              <a:off x="15921051" y="5613566"/>
              <a:ext cx="91971" cy="18426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cxnSp>
          <p:nvCxnSpPr>
            <p:cNvPr id="10" name="直接连接符 9"/>
            <p:cNvCxnSpPr>
              <a:cxnSpLocks/>
            </p:cNvCxnSpPr>
            <p:nvPr/>
          </p:nvCxnSpPr>
          <p:spPr>
            <a:xfrm>
              <a:off x="14230094" y="5520342"/>
              <a:ext cx="0" cy="5643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13591370" y="5603034"/>
              <a:ext cx="433600" cy="411783"/>
              <a:chOff x="1866900" y="2420938"/>
              <a:chExt cx="757238" cy="719137"/>
            </a:xfrm>
            <a:solidFill>
              <a:schemeClr val="bg1"/>
            </a:solidFill>
          </p:grpSpPr>
          <p:sp>
            <p:nvSpPr>
              <p:cNvPr id="23" name="Freeform 15"/>
              <p:cNvSpPr/>
              <p:nvPr/>
            </p:nvSpPr>
            <p:spPr bwMode="auto">
              <a:xfrm>
                <a:off x="1979613" y="2420938"/>
                <a:ext cx="644525" cy="495300"/>
              </a:xfrm>
              <a:custGeom>
                <a:avLst/>
                <a:gdLst>
                  <a:gd name="T0" fmla="*/ 158 w 172"/>
                  <a:gd name="T1" fmla="*/ 0 h 132"/>
                  <a:gd name="T2" fmla="*/ 15 w 172"/>
                  <a:gd name="T3" fmla="*/ 0 h 132"/>
                  <a:gd name="T4" fmla="*/ 0 w 172"/>
                  <a:gd name="T5" fmla="*/ 14 h 132"/>
                  <a:gd name="T6" fmla="*/ 0 w 172"/>
                  <a:gd name="T7" fmla="*/ 30 h 132"/>
                  <a:gd name="T8" fmla="*/ 13 w 172"/>
                  <a:gd name="T9" fmla="*/ 30 h 132"/>
                  <a:gd name="T10" fmla="*/ 13 w 172"/>
                  <a:gd name="T11" fmla="*/ 14 h 132"/>
                  <a:gd name="T12" fmla="*/ 15 w 172"/>
                  <a:gd name="T13" fmla="*/ 13 h 132"/>
                  <a:gd name="T14" fmla="*/ 158 w 172"/>
                  <a:gd name="T15" fmla="*/ 13 h 132"/>
                  <a:gd name="T16" fmla="*/ 159 w 172"/>
                  <a:gd name="T17" fmla="*/ 14 h 132"/>
                  <a:gd name="T18" fmla="*/ 159 w 172"/>
                  <a:gd name="T19" fmla="*/ 118 h 132"/>
                  <a:gd name="T20" fmla="*/ 158 w 172"/>
                  <a:gd name="T21" fmla="*/ 119 h 132"/>
                  <a:gd name="T22" fmla="*/ 142 w 172"/>
                  <a:gd name="T23" fmla="*/ 119 h 132"/>
                  <a:gd name="T24" fmla="*/ 142 w 172"/>
                  <a:gd name="T25" fmla="*/ 132 h 132"/>
                  <a:gd name="T26" fmla="*/ 158 w 172"/>
                  <a:gd name="T27" fmla="*/ 132 h 132"/>
                  <a:gd name="T28" fmla="*/ 172 w 172"/>
                  <a:gd name="T29" fmla="*/ 118 h 132"/>
                  <a:gd name="T30" fmla="*/ 172 w 172"/>
                  <a:gd name="T31" fmla="*/ 14 h 132"/>
                  <a:gd name="T32" fmla="*/ 158 w 172"/>
                  <a:gd name="T3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2" h="132">
                    <a:moveTo>
                      <a:pt x="158" y="0"/>
                    </a:moveTo>
                    <a:cubicBezTo>
                      <a:pt x="15" y="0"/>
                      <a:pt x="15" y="0"/>
                      <a:pt x="15" y="0"/>
                    </a:cubicBezTo>
                    <a:cubicBezTo>
                      <a:pt x="7" y="0"/>
                      <a:pt x="0" y="6"/>
                      <a:pt x="0" y="14"/>
                    </a:cubicBezTo>
                    <a:cubicBezTo>
                      <a:pt x="0" y="30"/>
                      <a:pt x="0" y="30"/>
                      <a:pt x="0" y="30"/>
                    </a:cubicBezTo>
                    <a:cubicBezTo>
                      <a:pt x="13" y="30"/>
                      <a:pt x="13" y="30"/>
                      <a:pt x="13" y="30"/>
                    </a:cubicBezTo>
                    <a:cubicBezTo>
                      <a:pt x="13" y="14"/>
                      <a:pt x="13" y="14"/>
                      <a:pt x="13" y="14"/>
                    </a:cubicBezTo>
                    <a:cubicBezTo>
                      <a:pt x="13" y="14"/>
                      <a:pt x="14" y="13"/>
                      <a:pt x="15" y="13"/>
                    </a:cubicBezTo>
                    <a:cubicBezTo>
                      <a:pt x="158" y="13"/>
                      <a:pt x="158" y="13"/>
                      <a:pt x="158" y="13"/>
                    </a:cubicBezTo>
                    <a:cubicBezTo>
                      <a:pt x="158" y="13"/>
                      <a:pt x="159" y="14"/>
                      <a:pt x="159" y="14"/>
                    </a:cubicBezTo>
                    <a:cubicBezTo>
                      <a:pt x="159" y="118"/>
                      <a:pt x="159" y="118"/>
                      <a:pt x="159" y="118"/>
                    </a:cubicBezTo>
                    <a:cubicBezTo>
                      <a:pt x="159" y="118"/>
                      <a:pt x="158" y="119"/>
                      <a:pt x="158" y="119"/>
                    </a:cubicBezTo>
                    <a:cubicBezTo>
                      <a:pt x="142" y="119"/>
                      <a:pt x="142" y="119"/>
                      <a:pt x="142" y="119"/>
                    </a:cubicBezTo>
                    <a:cubicBezTo>
                      <a:pt x="142" y="132"/>
                      <a:pt x="142" y="132"/>
                      <a:pt x="142" y="132"/>
                    </a:cubicBezTo>
                    <a:cubicBezTo>
                      <a:pt x="158" y="132"/>
                      <a:pt x="158" y="132"/>
                      <a:pt x="158" y="132"/>
                    </a:cubicBezTo>
                    <a:cubicBezTo>
                      <a:pt x="166" y="132"/>
                      <a:pt x="172" y="126"/>
                      <a:pt x="172" y="118"/>
                    </a:cubicBezTo>
                    <a:cubicBezTo>
                      <a:pt x="172" y="14"/>
                      <a:pt x="172" y="14"/>
                      <a:pt x="172" y="14"/>
                    </a:cubicBezTo>
                    <a:cubicBezTo>
                      <a:pt x="172" y="6"/>
                      <a:pt x="166" y="0"/>
                      <a:pt x="15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4" name="Freeform 16"/>
              <p:cNvSpPr/>
              <p:nvPr/>
            </p:nvSpPr>
            <p:spPr bwMode="auto">
              <a:xfrm>
                <a:off x="1866900" y="2533650"/>
                <a:ext cx="644525" cy="606425"/>
              </a:xfrm>
              <a:custGeom>
                <a:avLst/>
                <a:gdLst>
                  <a:gd name="T0" fmla="*/ 157 w 172"/>
                  <a:gd name="T1" fmla="*/ 0 h 162"/>
                  <a:gd name="T2" fmla="*/ 43 w 172"/>
                  <a:gd name="T3" fmla="*/ 0 h 162"/>
                  <a:gd name="T4" fmla="*/ 30 w 172"/>
                  <a:gd name="T5" fmla="*/ 0 h 162"/>
                  <a:gd name="T6" fmla="*/ 14 w 172"/>
                  <a:gd name="T7" fmla="*/ 0 h 162"/>
                  <a:gd name="T8" fmla="*/ 0 w 172"/>
                  <a:gd name="T9" fmla="*/ 15 h 162"/>
                  <a:gd name="T10" fmla="*/ 0 w 172"/>
                  <a:gd name="T11" fmla="*/ 118 h 162"/>
                  <a:gd name="T12" fmla="*/ 0 w 172"/>
                  <a:gd name="T13" fmla="*/ 120 h 162"/>
                  <a:gd name="T14" fmla="*/ 14 w 172"/>
                  <a:gd name="T15" fmla="*/ 133 h 162"/>
                  <a:gd name="T16" fmla="*/ 44 w 172"/>
                  <a:gd name="T17" fmla="*/ 133 h 162"/>
                  <a:gd name="T18" fmla="*/ 51 w 172"/>
                  <a:gd name="T19" fmla="*/ 126 h 162"/>
                  <a:gd name="T20" fmla="*/ 44 w 172"/>
                  <a:gd name="T21" fmla="*/ 119 h 162"/>
                  <a:gd name="T22" fmla="*/ 14 w 172"/>
                  <a:gd name="T23" fmla="*/ 119 h 162"/>
                  <a:gd name="T24" fmla="*/ 13 w 172"/>
                  <a:gd name="T25" fmla="*/ 118 h 162"/>
                  <a:gd name="T26" fmla="*/ 13 w 172"/>
                  <a:gd name="T27" fmla="*/ 15 h 162"/>
                  <a:gd name="T28" fmla="*/ 14 w 172"/>
                  <a:gd name="T29" fmla="*/ 13 h 162"/>
                  <a:gd name="T30" fmla="*/ 30 w 172"/>
                  <a:gd name="T31" fmla="*/ 13 h 162"/>
                  <a:gd name="T32" fmla="*/ 43 w 172"/>
                  <a:gd name="T33" fmla="*/ 13 h 162"/>
                  <a:gd name="T34" fmla="*/ 157 w 172"/>
                  <a:gd name="T35" fmla="*/ 13 h 162"/>
                  <a:gd name="T36" fmla="*/ 159 w 172"/>
                  <a:gd name="T37" fmla="*/ 15 h 162"/>
                  <a:gd name="T38" fmla="*/ 159 w 172"/>
                  <a:gd name="T39" fmla="*/ 89 h 162"/>
                  <a:gd name="T40" fmla="*/ 159 w 172"/>
                  <a:gd name="T41" fmla="*/ 102 h 162"/>
                  <a:gd name="T42" fmla="*/ 159 w 172"/>
                  <a:gd name="T43" fmla="*/ 118 h 162"/>
                  <a:gd name="T44" fmla="*/ 157 w 172"/>
                  <a:gd name="T45" fmla="*/ 119 h 162"/>
                  <a:gd name="T46" fmla="*/ 130 w 172"/>
                  <a:gd name="T47" fmla="*/ 119 h 162"/>
                  <a:gd name="T48" fmla="*/ 105 w 172"/>
                  <a:gd name="T49" fmla="*/ 119 h 162"/>
                  <a:gd name="T50" fmla="*/ 90 w 172"/>
                  <a:gd name="T51" fmla="*/ 119 h 162"/>
                  <a:gd name="T52" fmla="*/ 89 w 172"/>
                  <a:gd name="T53" fmla="*/ 119 h 162"/>
                  <a:gd name="T54" fmla="*/ 85 w 172"/>
                  <a:gd name="T55" fmla="*/ 121 h 162"/>
                  <a:gd name="T56" fmla="*/ 85 w 172"/>
                  <a:gd name="T57" fmla="*/ 121 h 162"/>
                  <a:gd name="T58" fmla="*/ 82 w 172"/>
                  <a:gd name="T59" fmla="*/ 123 h 162"/>
                  <a:gd name="T60" fmla="*/ 73 w 172"/>
                  <a:gd name="T61" fmla="*/ 133 h 162"/>
                  <a:gd name="T62" fmla="*/ 56 w 172"/>
                  <a:gd name="T63" fmla="*/ 150 h 162"/>
                  <a:gd name="T64" fmla="*/ 56 w 172"/>
                  <a:gd name="T65" fmla="*/ 160 h 162"/>
                  <a:gd name="T66" fmla="*/ 65 w 172"/>
                  <a:gd name="T67" fmla="*/ 160 h 162"/>
                  <a:gd name="T68" fmla="*/ 92 w 172"/>
                  <a:gd name="T69" fmla="*/ 133 h 162"/>
                  <a:gd name="T70" fmla="*/ 130 w 172"/>
                  <a:gd name="T71" fmla="*/ 133 h 162"/>
                  <a:gd name="T72" fmla="*/ 157 w 172"/>
                  <a:gd name="T73" fmla="*/ 133 h 162"/>
                  <a:gd name="T74" fmla="*/ 172 w 172"/>
                  <a:gd name="T75" fmla="*/ 118 h 162"/>
                  <a:gd name="T76" fmla="*/ 172 w 172"/>
                  <a:gd name="T77" fmla="*/ 102 h 162"/>
                  <a:gd name="T78" fmla="*/ 172 w 172"/>
                  <a:gd name="T79" fmla="*/ 89 h 162"/>
                  <a:gd name="T80" fmla="*/ 172 w 172"/>
                  <a:gd name="T81" fmla="*/ 15 h 162"/>
                  <a:gd name="T82" fmla="*/ 157 w 172"/>
                  <a:gd name="T83"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62">
                    <a:moveTo>
                      <a:pt x="157" y="0"/>
                    </a:moveTo>
                    <a:cubicBezTo>
                      <a:pt x="43" y="0"/>
                      <a:pt x="43" y="0"/>
                      <a:pt x="43" y="0"/>
                    </a:cubicBezTo>
                    <a:cubicBezTo>
                      <a:pt x="30" y="0"/>
                      <a:pt x="30" y="0"/>
                      <a:pt x="30" y="0"/>
                    </a:cubicBezTo>
                    <a:cubicBezTo>
                      <a:pt x="14" y="0"/>
                      <a:pt x="14" y="0"/>
                      <a:pt x="14" y="0"/>
                    </a:cubicBezTo>
                    <a:cubicBezTo>
                      <a:pt x="6" y="0"/>
                      <a:pt x="0" y="7"/>
                      <a:pt x="0" y="15"/>
                    </a:cubicBezTo>
                    <a:cubicBezTo>
                      <a:pt x="0" y="118"/>
                      <a:pt x="0" y="118"/>
                      <a:pt x="0" y="118"/>
                    </a:cubicBezTo>
                    <a:cubicBezTo>
                      <a:pt x="0" y="119"/>
                      <a:pt x="0" y="119"/>
                      <a:pt x="0" y="120"/>
                    </a:cubicBezTo>
                    <a:cubicBezTo>
                      <a:pt x="1" y="127"/>
                      <a:pt x="7" y="133"/>
                      <a:pt x="14" y="133"/>
                    </a:cubicBezTo>
                    <a:cubicBezTo>
                      <a:pt x="44" y="133"/>
                      <a:pt x="44" y="133"/>
                      <a:pt x="44" y="133"/>
                    </a:cubicBezTo>
                    <a:cubicBezTo>
                      <a:pt x="48" y="133"/>
                      <a:pt x="51" y="130"/>
                      <a:pt x="51" y="126"/>
                    </a:cubicBezTo>
                    <a:cubicBezTo>
                      <a:pt x="51" y="122"/>
                      <a:pt x="48" y="119"/>
                      <a:pt x="44" y="119"/>
                    </a:cubicBezTo>
                    <a:cubicBezTo>
                      <a:pt x="14" y="119"/>
                      <a:pt x="14" y="119"/>
                      <a:pt x="14" y="119"/>
                    </a:cubicBezTo>
                    <a:cubicBezTo>
                      <a:pt x="14" y="119"/>
                      <a:pt x="13" y="119"/>
                      <a:pt x="13" y="118"/>
                    </a:cubicBezTo>
                    <a:cubicBezTo>
                      <a:pt x="13" y="15"/>
                      <a:pt x="13" y="15"/>
                      <a:pt x="13" y="15"/>
                    </a:cubicBezTo>
                    <a:cubicBezTo>
                      <a:pt x="13" y="14"/>
                      <a:pt x="14" y="13"/>
                      <a:pt x="14" y="13"/>
                    </a:cubicBezTo>
                    <a:cubicBezTo>
                      <a:pt x="30" y="13"/>
                      <a:pt x="30" y="13"/>
                      <a:pt x="30" y="13"/>
                    </a:cubicBezTo>
                    <a:cubicBezTo>
                      <a:pt x="43" y="13"/>
                      <a:pt x="43" y="13"/>
                      <a:pt x="43" y="13"/>
                    </a:cubicBezTo>
                    <a:cubicBezTo>
                      <a:pt x="157" y="13"/>
                      <a:pt x="157" y="13"/>
                      <a:pt x="157" y="13"/>
                    </a:cubicBezTo>
                    <a:cubicBezTo>
                      <a:pt x="158" y="13"/>
                      <a:pt x="159" y="14"/>
                      <a:pt x="159" y="15"/>
                    </a:cubicBezTo>
                    <a:cubicBezTo>
                      <a:pt x="159" y="89"/>
                      <a:pt x="159" y="89"/>
                      <a:pt x="159" y="89"/>
                    </a:cubicBezTo>
                    <a:cubicBezTo>
                      <a:pt x="159" y="102"/>
                      <a:pt x="159" y="102"/>
                      <a:pt x="159" y="102"/>
                    </a:cubicBezTo>
                    <a:cubicBezTo>
                      <a:pt x="159" y="118"/>
                      <a:pt x="159" y="118"/>
                      <a:pt x="159" y="118"/>
                    </a:cubicBezTo>
                    <a:cubicBezTo>
                      <a:pt x="159" y="119"/>
                      <a:pt x="158" y="119"/>
                      <a:pt x="157" y="119"/>
                    </a:cubicBezTo>
                    <a:cubicBezTo>
                      <a:pt x="130" y="119"/>
                      <a:pt x="130" y="119"/>
                      <a:pt x="130" y="119"/>
                    </a:cubicBezTo>
                    <a:cubicBezTo>
                      <a:pt x="105" y="119"/>
                      <a:pt x="105" y="119"/>
                      <a:pt x="105" y="119"/>
                    </a:cubicBezTo>
                    <a:cubicBezTo>
                      <a:pt x="90" y="119"/>
                      <a:pt x="90" y="119"/>
                      <a:pt x="90" y="119"/>
                    </a:cubicBezTo>
                    <a:cubicBezTo>
                      <a:pt x="89" y="119"/>
                      <a:pt x="89" y="119"/>
                      <a:pt x="89" y="119"/>
                    </a:cubicBezTo>
                    <a:cubicBezTo>
                      <a:pt x="88" y="119"/>
                      <a:pt x="87" y="120"/>
                      <a:pt x="85" y="121"/>
                    </a:cubicBezTo>
                    <a:cubicBezTo>
                      <a:pt x="85" y="121"/>
                      <a:pt x="85" y="121"/>
                      <a:pt x="85" y="121"/>
                    </a:cubicBezTo>
                    <a:cubicBezTo>
                      <a:pt x="82" y="123"/>
                      <a:pt x="82" y="123"/>
                      <a:pt x="82" y="123"/>
                    </a:cubicBezTo>
                    <a:cubicBezTo>
                      <a:pt x="73" y="133"/>
                      <a:pt x="73" y="133"/>
                      <a:pt x="73" y="133"/>
                    </a:cubicBezTo>
                    <a:cubicBezTo>
                      <a:pt x="56" y="150"/>
                      <a:pt x="56" y="150"/>
                      <a:pt x="56" y="150"/>
                    </a:cubicBezTo>
                    <a:cubicBezTo>
                      <a:pt x="53" y="153"/>
                      <a:pt x="53" y="157"/>
                      <a:pt x="56" y="160"/>
                    </a:cubicBezTo>
                    <a:cubicBezTo>
                      <a:pt x="58" y="162"/>
                      <a:pt x="62" y="162"/>
                      <a:pt x="65" y="160"/>
                    </a:cubicBezTo>
                    <a:cubicBezTo>
                      <a:pt x="92" y="133"/>
                      <a:pt x="92" y="133"/>
                      <a:pt x="92" y="133"/>
                    </a:cubicBezTo>
                    <a:cubicBezTo>
                      <a:pt x="130" y="133"/>
                      <a:pt x="130" y="133"/>
                      <a:pt x="130" y="133"/>
                    </a:cubicBezTo>
                    <a:cubicBezTo>
                      <a:pt x="157" y="133"/>
                      <a:pt x="157" y="133"/>
                      <a:pt x="157" y="133"/>
                    </a:cubicBezTo>
                    <a:cubicBezTo>
                      <a:pt x="165" y="133"/>
                      <a:pt x="172" y="126"/>
                      <a:pt x="172" y="118"/>
                    </a:cubicBezTo>
                    <a:cubicBezTo>
                      <a:pt x="172" y="102"/>
                      <a:pt x="172" y="102"/>
                      <a:pt x="172" y="102"/>
                    </a:cubicBezTo>
                    <a:cubicBezTo>
                      <a:pt x="172" y="89"/>
                      <a:pt x="172" y="89"/>
                      <a:pt x="172" y="89"/>
                    </a:cubicBezTo>
                    <a:cubicBezTo>
                      <a:pt x="172" y="15"/>
                      <a:pt x="172" y="15"/>
                      <a:pt x="172" y="15"/>
                    </a:cubicBezTo>
                    <a:cubicBezTo>
                      <a:pt x="172" y="7"/>
                      <a:pt x="165" y="0"/>
                      <a:pt x="1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grpSp>
      </p:gr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F7A78500-2018-403A-AD18-64F25200F1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5883" y="3485803"/>
            <a:ext cx="1715946" cy="2481784"/>
          </a:xfrm>
          <a:prstGeom prst="rect">
            <a:avLst/>
          </a:prstGeom>
          <a:ln>
            <a:solidFill>
              <a:schemeClr val="accent6"/>
            </a:solidFill>
          </a:ln>
        </p:spPr>
      </p:pic>
      <p:pic>
        <p:nvPicPr>
          <p:cNvPr id="7" name="图片 6">
            <a:extLst>
              <a:ext uri="{FF2B5EF4-FFF2-40B4-BE49-F238E27FC236}">
                <a16:creationId xmlns:a16="http://schemas.microsoft.com/office/drawing/2014/main" id="{D68A935A-AD6C-43B2-B244-75AD8673BEC2}"/>
              </a:ext>
            </a:extLst>
          </p:cNvPr>
          <p:cNvPicPr>
            <a:picLocks noChangeAspect="1"/>
          </p:cNvPicPr>
          <p:nvPr/>
        </p:nvPicPr>
        <p:blipFill>
          <a:blip r:embed="rId3"/>
          <a:stretch>
            <a:fillRect/>
          </a:stretch>
        </p:blipFill>
        <p:spPr>
          <a:xfrm>
            <a:off x="812800" y="890413"/>
            <a:ext cx="8180010" cy="2452613"/>
          </a:xfrm>
          <a:prstGeom prst="rect">
            <a:avLst/>
          </a:prstGeom>
          <a:ln>
            <a:solidFill>
              <a:schemeClr val="accent6"/>
            </a:solidFill>
          </a:ln>
        </p:spPr>
      </p:pic>
      <p:grpSp>
        <p:nvGrpSpPr>
          <p:cNvPr id="2" name="组合 1"/>
          <p:cNvGrpSpPr/>
          <p:nvPr/>
        </p:nvGrpSpPr>
        <p:grpSpPr>
          <a:xfrm>
            <a:off x="0" y="1060"/>
            <a:ext cx="4614219" cy="877569"/>
            <a:chOff x="0" y="0"/>
            <a:chExt cx="3460664" cy="658177"/>
          </a:xfrm>
        </p:grpSpPr>
        <p:sp>
          <p:nvSpPr>
            <p:cNvPr id="3"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5" name="Rectangle 18"/>
            <p:cNvSpPr>
              <a:spLocks noChangeArrowheads="1"/>
            </p:cNvSpPr>
            <p:nvPr/>
          </p:nvSpPr>
          <p:spPr bwMode="auto">
            <a:xfrm>
              <a:off x="463550" y="194692"/>
              <a:ext cx="1024318"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rgbClr val="BC3649"/>
                  </a:solidFill>
                  <a:latin typeface="Impact" pitchFamily="34" charset="0"/>
                  <a:ea typeface="微软雅黑" pitchFamily="34" charset="-122"/>
                  <a:cs typeface="宋体" pitchFamily="2" charset="-122"/>
                </a:rPr>
                <a:t>支持</a:t>
              </a:r>
              <a:r>
                <a:rPr lang="zh-CN" altLang="en-US" sz="2667" b="1" dirty="0">
                  <a:solidFill>
                    <a:schemeClr val="accent6"/>
                  </a:solidFill>
                  <a:latin typeface="Impact" pitchFamily="34" charset="0"/>
                  <a:ea typeface="微软雅黑" pitchFamily="34" charset="-122"/>
                  <a:cs typeface="宋体" pitchFamily="2" charset="-122"/>
                </a:rPr>
                <a:t>服务</a:t>
              </a:r>
              <a:endParaRPr lang="en-US" altLang="zh-CN" sz="2667" b="1" dirty="0">
                <a:solidFill>
                  <a:schemeClr val="accent6"/>
                </a:solidFill>
                <a:latin typeface="Impact" pitchFamily="34" charset="0"/>
                <a:ea typeface="微软雅黑" pitchFamily="34" charset="-122"/>
                <a:cs typeface="宋体" pitchFamily="2" charset="-122"/>
              </a:endParaRPr>
            </a:p>
          </p:txBody>
        </p:sp>
        <p:sp>
          <p:nvSpPr>
            <p:cNvPr id="6" name="Rectangle 20"/>
            <p:cNvSpPr>
              <a:spLocks noChangeArrowheads="1"/>
            </p:cNvSpPr>
            <p:nvPr/>
          </p:nvSpPr>
          <p:spPr bwMode="auto">
            <a:xfrm>
              <a:off x="1660058" y="348024"/>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ZHI  CHI  FU  WU </a:t>
              </a:r>
              <a:r>
                <a:rPr lang="zh-CN" altLang="en-US" sz="1067" dirty="0">
                  <a:solidFill>
                    <a:srgbClr val="53585E"/>
                  </a:solidFill>
                  <a:latin typeface="Arial" pitchFamily="34" charset="0"/>
                  <a:cs typeface="Arial" pitchFamily="34" charset="0"/>
                </a:rPr>
                <a:t> </a:t>
              </a:r>
            </a:p>
          </p:txBody>
        </p:sp>
      </p:grpSp>
      <p:sp>
        <p:nvSpPr>
          <p:cNvPr id="9" name="AutoShape 5" descr="\\"/>
          <p:cNvSpPr>
            <a:spLocks noChangeAspect="1" noChangeArrowheads="1"/>
          </p:cNvSpPr>
          <p:nvPr/>
        </p:nvSpPr>
        <p:spPr bwMode="auto">
          <a:xfrm>
            <a:off x="0" y="1059"/>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0" name="AutoShape 6" descr="\\"/>
          <p:cNvSpPr>
            <a:spLocks noChangeAspect="1" noChangeArrowheads="1"/>
          </p:cNvSpPr>
          <p:nvPr/>
        </p:nvSpPr>
        <p:spPr bwMode="auto">
          <a:xfrm>
            <a:off x="203200" y="204259"/>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2" name="AutoShape 7" descr="\\"/>
          <p:cNvSpPr>
            <a:spLocks noChangeAspect="1" noChangeArrowheads="1"/>
          </p:cNvSpPr>
          <p:nvPr/>
        </p:nvSpPr>
        <p:spPr bwMode="auto">
          <a:xfrm>
            <a:off x="406400" y="407459"/>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pic>
        <p:nvPicPr>
          <p:cNvPr id="1126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2800" y="3485803"/>
            <a:ext cx="4601529" cy="2465351"/>
          </a:xfrm>
          <a:prstGeom prst="rect">
            <a:avLst/>
          </a:prstGeom>
          <a:noFill/>
          <a:ln w="952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4231955" y="3469097"/>
            <a:ext cx="1120820" cy="338553"/>
          </a:xfrm>
          <a:prstGeom prst="rect">
            <a:avLst/>
          </a:prstGeom>
          <a:noFill/>
        </p:spPr>
        <p:txBody>
          <a:bodyPr wrap="none" rtlCol="0">
            <a:spAutoFit/>
          </a:bodyPr>
          <a:lstStyle/>
          <a:p>
            <a:r>
              <a:rPr lang="en-US" altLang="zh-CN" sz="1600" b="1" dirty="0">
                <a:solidFill>
                  <a:schemeClr val="accent6"/>
                </a:solidFill>
                <a:latin typeface="Arial" panose="020B0604020202020204" pitchFamily="34" charset="0"/>
                <a:ea typeface="微软雅黑" panose="020B0503020204020204" pitchFamily="34" charset="-122"/>
              </a:rPr>
              <a:t>QQ</a:t>
            </a:r>
            <a:r>
              <a:rPr lang="zh-CN" altLang="en-US" sz="1600" b="1" dirty="0">
                <a:solidFill>
                  <a:schemeClr val="accent6"/>
                </a:solidFill>
                <a:latin typeface="Arial" panose="020B0604020202020204" pitchFamily="34" charset="0"/>
                <a:ea typeface="微软雅黑" panose="020B0503020204020204" pitchFamily="34" charset="-122"/>
              </a:rPr>
              <a:t>群值班</a:t>
            </a:r>
          </a:p>
        </p:txBody>
      </p:sp>
      <p:sp>
        <p:nvSpPr>
          <p:cNvPr id="13" name="TextBox 12"/>
          <p:cNvSpPr txBox="1"/>
          <p:nvPr/>
        </p:nvSpPr>
        <p:spPr>
          <a:xfrm>
            <a:off x="7987407" y="1378919"/>
            <a:ext cx="1005403" cy="338553"/>
          </a:xfrm>
          <a:prstGeom prst="rect">
            <a:avLst/>
          </a:prstGeom>
          <a:noFill/>
        </p:spPr>
        <p:txBody>
          <a:bodyPr wrap="none" rtlCol="0">
            <a:spAutoFit/>
          </a:bodyPr>
          <a:lstStyle/>
          <a:p>
            <a:r>
              <a:rPr lang="zh-CN" altLang="en-US" sz="1600" b="1" dirty="0">
                <a:solidFill>
                  <a:schemeClr val="accent6">
                    <a:lumMod val="75000"/>
                  </a:schemeClr>
                </a:solidFill>
                <a:latin typeface="Arial" panose="020B0604020202020204" pitchFamily="34" charset="0"/>
                <a:ea typeface="微软雅黑" panose="020B0503020204020204" pitchFamily="34" charset="-122"/>
              </a:rPr>
              <a:t>发布公告</a:t>
            </a:r>
          </a:p>
        </p:txBody>
      </p:sp>
      <p:sp>
        <p:nvSpPr>
          <p:cNvPr id="8" name="矩形 7"/>
          <p:cNvSpPr/>
          <p:nvPr/>
        </p:nvSpPr>
        <p:spPr>
          <a:xfrm>
            <a:off x="7325931" y="3485803"/>
            <a:ext cx="3988512" cy="2469074"/>
          </a:xfrm>
          <a:prstGeom prst="rect">
            <a:avLst/>
          </a:prstGeom>
          <a:ln>
            <a:solidFill>
              <a:schemeClr val="accent6"/>
            </a:solidFill>
          </a:ln>
        </p:spPr>
        <p:txBody>
          <a:bodyPr wrap="square">
            <a:spAutoFit/>
          </a:bodyPr>
          <a:lstStyle/>
          <a:p>
            <a:pPr marL="457189" indent="-457189">
              <a:lnSpc>
                <a:spcPct val="170000"/>
              </a:lnSpc>
              <a:buFont typeface="Wingdings" panose="05000000000000000000" pitchFamily="2" charset="2"/>
              <a:buChar char="l"/>
            </a:pPr>
            <a:r>
              <a:rPr lang="zh-CN" altLang="en-US" sz="1867" dirty="0">
                <a:latin typeface="Arial" panose="020B0604020202020204" pitchFamily="34" charset="0"/>
                <a:ea typeface="微软雅黑" panose="020B0503020204020204" pitchFamily="34" charset="-122"/>
                <a:sym typeface="Arial" panose="020B0604020202020204" pitchFamily="34" charset="0"/>
              </a:rPr>
              <a:t>教师教育网工作人员通过项目平台、短信平台、</a:t>
            </a:r>
            <a:r>
              <a:rPr lang="en-US" altLang="zh-CN" sz="1867" dirty="0">
                <a:latin typeface="Arial" panose="020B0604020202020204" pitchFamily="34" charset="0"/>
                <a:ea typeface="微软雅黑" panose="020B0503020204020204" pitchFamily="34" charset="-122"/>
                <a:sym typeface="Arial" panose="020B0604020202020204" pitchFamily="34" charset="0"/>
              </a:rPr>
              <a:t>QQ</a:t>
            </a:r>
            <a:r>
              <a:rPr lang="zh-CN" altLang="en-US" sz="1867" dirty="0">
                <a:latin typeface="Arial" panose="020B0604020202020204" pitchFamily="34" charset="0"/>
                <a:ea typeface="微软雅黑" panose="020B0503020204020204" pitchFamily="34" charset="-122"/>
                <a:sym typeface="Arial" panose="020B0604020202020204" pitchFamily="34" charset="0"/>
              </a:rPr>
              <a:t>群、微信平台、营销客服、国培专线等方式，全天候为督导、专家、坊主、坊员</a:t>
            </a:r>
            <a:r>
              <a:rPr lang="zh-CN" altLang="en-US" sz="1867">
                <a:latin typeface="Arial" panose="020B0604020202020204" pitchFamily="34" charset="0"/>
                <a:ea typeface="微软雅黑" panose="020B0503020204020204" pitchFamily="34" charset="-122"/>
                <a:sym typeface="Arial" panose="020B0604020202020204" pitchFamily="34" charset="0"/>
              </a:rPr>
              <a:t>在线服务。</a:t>
            </a:r>
            <a:endParaRPr lang="en-US" altLang="zh-CN" sz="1867">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8"/>
          <p:cNvSpPr txBox="1"/>
          <p:nvPr/>
        </p:nvSpPr>
        <p:spPr>
          <a:xfrm>
            <a:off x="5981241" y="4379923"/>
            <a:ext cx="1210588" cy="338555"/>
          </a:xfrm>
          <a:prstGeom prst="rect">
            <a:avLst/>
          </a:prstGeom>
          <a:noFill/>
        </p:spPr>
        <p:txBody>
          <a:bodyPr wrap="none" rtlCol="0">
            <a:spAutoFit/>
          </a:bodyPr>
          <a:lstStyle/>
          <a:p>
            <a:r>
              <a:rPr lang="zh-CN" altLang="en-US" sz="1600" b="1" dirty="0">
                <a:solidFill>
                  <a:schemeClr val="accent6">
                    <a:lumMod val="75000"/>
                  </a:schemeClr>
                </a:solidFill>
                <a:latin typeface="Arial" panose="020B0604020202020204" pitchFamily="34" charset="0"/>
                <a:ea typeface="微软雅黑" panose="020B0503020204020204" pitchFamily="34" charset="-122"/>
              </a:rPr>
              <a:t>微信公众号</a:t>
            </a:r>
          </a:p>
        </p:txBody>
      </p:sp>
      <p:pic>
        <p:nvPicPr>
          <p:cNvPr id="11274"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3916" y="865959"/>
            <a:ext cx="2170527" cy="2519734"/>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p:cNvSpPr txBox="1"/>
          <p:nvPr/>
        </p:nvSpPr>
        <p:spPr>
          <a:xfrm>
            <a:off x="10309040" y="1548196"/>
            <a:ext cx="1005403" cy="338554"/>
          </a:xfrm>
          <a:prstGeom prst="rect">
            <a:avLst/>
          </a:prstGeom>
          <a:noFill/>
        </p:spPr>
        <p:txBody>
          <a:bodyPr wrap="none" rtlCol="0">
            <a:spAutoFit/>
          </a:bodyPr>
          <a:lstStyle/>
          <a:p>
            <a:r>
              <a:rPr lang="zh-CN" altLang="en-US" sz="1600" b="1" dirty="0">
                <a:solidFill>
                  <a:schemeClr val="accent6">
                    <a:lumMod val="75000"/>
                  </a:schemeClr>
                </a:solidFill>
                <a:latin typeface="Arial" panose="020B0604020202020204" pitchFamily="34" charset="0"/>
                <a:ea typeface="微软雅黑" panose="020B0503020204020204" pitchFamily="34" charset="-122"/>
              </a:rPr>
              <a:t>在线咨询</a:t>
            </a:r>
          </a:p>
        </p:txBody>
      </p:sp>
    </p:spTree>
    <p:extLst>
      <p:ext uri="{BB962C8B-B14F-4D97-AF65-F5344CB8AC3E}">
        <p14:creationId xmlns:p14="http://schemas.microsoft.com/office/powerpoint/2010/main" val="1709213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115"/>
            <a:ext cx="12192000" cy="6855885"/>
          </a:xfrm>
          <a:prstGeom prst="rect">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 name="Rectangle 18"/>
          <p:cNvSpPr>
            <a:spLocks noChangeArrowheads="1"/>
          </p:cNvSpPr>
          <p:nvPr/>
        </p:nvSpPr>
        <p:spPr bwMode="auto">
          <a:xfrm>
            <a:off x="1679510" y="4869161"/>
            <a:ext cx="102431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buFont typeface="Arial" pitchFamily="34" charset="0"/>
              <a:buNone/>
            </a:pPr>
            <a:r>
              <a:rPr lang="zh-CN" altLang="en-US" sz="2667" dirty="0">
                <a:solidFill>
                  <a:prstClr val="white"/>
                </a:solidFill>
                <a:latin typeface="微软雅黑" pitchFamily="34" charset="-122"/>
                <a:ea typeface="微软雅黑" pitchFamily="34" charset="-122"/>
                <a:cs typeface="Arial" pitchFamily="34" charset="0"/>
              </a:rPr>
              <a:t>活动篇</a:t>
            </a:r>
          </a:p>
        </p:txBody>
      </p:sp>
      <p:sp>
        <p:nvSpPr>
          <p:cNvPr id="4" name="Rectangle 20"/>
          <p:cNvSpPr>
            <a:spLocks noChangeArrowheads="1"/>
          </p:cNvSpPr>
          <p:nvPr/>
        </p:nvSpPr>
        <p:spPr bwMode="auto">
          <a:xfrm>
            <a:off x="1684835" y="5311115"/>
            <a:ext cx="240080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333" dirty="0">
                <a:solidFill>
                  <a:prstClr val="white"/>
                </a:solidFill>
                <a:latin typeface="Arial" pitchFamily="34" charset="0"/>
                <a:cs typeface="Arial" pitchFamily="34" charset="0"/>
              </a:rPr>
              <a:t>HUO  DONG  PIAN</a:t>
            </a:r>
          </a:p>
        </p:txBody>
      </p:sp>
      <p:sp>
        <p:nvSpPr>
          <p:cNvPr id="6" name="Freeform 9"/>
          <p:cNvSpPr/>
          <p:nvPr/>
        </p:nvSpPr>
        <p:spPr bwMode="auto">
          <a:xfrm>
            <a:off x="3024000" y="4982210"/>
            <a:ext cx="91971" cy="18426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prstClr val="black"/>
              </a:solidFill>
            </a:endParaRPr>
          </a:p>
        </p:txBody>
      </p:sp>
      <p:cxnSp>
        <p:nvCxnSpPr>
          <p:cNvPr id="10" name="直接连接符 9"/>
          <p:cNvCxnSpPr/>
          <p:nvPr/>
        </p:nvCxnSpPr>
        <p:spPr>
          <a:xfrm>
            <a:off x="1487488" y="4900910"/>
            <a:ext cx="0" cy="5643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reeform 6"/>
          <p:cNvSpPr/>
          <p:nvPr/>
        </p:nvSpPr>
        <p:spPr bwMode="auto">
          <a:xfrm>
            <a:off x="873761" y="4985809"/>
            <a:ext cx="403225" cy="412332"/>
          </a:xfrm>
          <a:custGeom>
            <a:avLst/>
            <a:gdLst>
              <a:gd name="T0" fmla="*/ 199 w 206"/>
              <a:gd name="T1" fmla="*/ 159 h 211"/>
              <a:gd name="T2" fmla="*/ 152 w 206"/>
              <a:gd name="T3" fmla="*/ 112 h 211"/>
              <a:gd name="T4" fmla="*/ 152 w 206"/>
              <a:gd name="T5" fmla="*/ 112 h 211"/>
              <a:gd name="T6" fmla="*/ 149 w 206"/>
              <a:gd name="T7" fmla="*/ 109 h 211"/>
              <a:gd name="T8" fmla="*/ 149 w 206"/>
              <a:gd name="T9" fmla="*/ 109 h 211"/>
              <a:gd name="T10" fmla="*/ 144 w 206"/>
              <a:gd name="T11" fmla="*/ 107 h 211"/>
              <a:gd name="T12" fmla="*/ 138 w 206"/>
              <a:gd name="T13" fmla="*/ 114 h 211"/>
              <a:gd name="T14" fmla="*/ 138 w 206"/>
              <a:gd name="T15" fmla="*/ 116 h 211"/>
              <a:gd name="T16" fmla="*/ 138 w 206"/>
              <a:gd name="T17" fmla="*/ 116 h 211"/>
              <a:gd name="T18" fmla="*/ 139 w 206"/>
              <a:gd name="T19" fmla="*/ 117 h 211"/>
              <a:gd name="T20" fmla="*/ 139 w 206"/>
              <a:gd name="T21" fmla="*/ 118 h 211"/>
              <a:gd name="T22" fmla="*/ 139 w 206"/>
              <a:gd name="T23" fmla="*/ 118 h 211"/>
              <a:gd name="T24" fmla="*/ 189 w 206"/>
              <a:gd name="T25" fmla="*/ 168 h 211"/>
              <a:gd name="T26" fmla="*/ 189 w 206"/>
              <a:gd name="T27" fmla="*/ 177 h 211"/>
              <a:gd name="T28" fmla="*/ 170 w 206"/>
              <a:gd name="T29" fmla="*/ 196 h 211"/>
              <a:gd name="T30" fmla="*/ 161 w 206"/>
              <a:gd name="T31" fmla="*/ 196 h 211"/>
              <a:gd name="T32" fmla="*/ 111 w 206"/>
              <a:gd name="T33" fmla="*/ 146 h 211"/>
              <a:gd name="T34" fmla="*/ 110 w 206"/>
              <a:gd name="T35" fmla="*/ 145 h 211"/>
              <a:gd name="T36" fmla="*/ 105 w 206"/>
              <a:gd name="T37" fmla="*/ 142 h 211"/>
              <a:gd name="T38" fmla="*/ 102 w 206"/>
              <a:gd name="T39" fmla="*/ 142 h 211"/>
              <a:gd name="T40" fmla="*/ 80 w 206"/>
              <a:gd name="T41" fmla="*/ 146 h 211"/>
              <a:gd name="T42" fmla="*/ 13 w 206"/>
              <a:gd name="T43" fmla="*/ 80 h 211"/>
              <a:gd name="T44" fmla="*/ 16 w 206"/>
              <a:gd name="T45" fmla="*/ 63 h 211"/>
              <a:gd name="T46" fmla="*/ 36 w 206"/>
              <a:gd name="T47" fmla="*/ 84 h 211"/>
              <a:gd name="T48" fmla="*/ 64 w 206"/>
              <a:gd name="T49" fmla="*/ 84 h 211"/>
              <a:gd name="T50" fmla="*/ 83 w 206"/>
              <a:gd name="T51" fmla="*/ 65 h 211"/>
              <a:gd name="T52" fmla="*/ 83 w 206"/>
              <a:gd name="T53" fmla="*/ 37 h 211"/>
              <a:gd name="T54" fmla="*/ 62 w 206"/>
              <a:gd name="T55" fmla="*/ 16 h 211"/>
              <a:gd name="T56" fmla="*/ 80 w 206"/>
              <a:gd name="T57" fmla="*/ 14 h 211"/>
              <a:gd name="T58" fmla="*/ 146 w 206"/>
              <a:gd name="T59" fmla="*/ 80 h 211"/>
              <a:gd name="T60" fmla="*/ 146 w 206"/>
              <a:gd name="T61" fmla="*/ 86 h 211"/>
              <a:gd name="T62" fmla="*/ 152 w 206"/>
              <a:gd name="T63" fmla="*/ 92 h 211"/>
              <a:gd name="T64" fmla="*/ 159 w 206"/>
              <a:gd name="T65" fmla="*/ 86 h 211"/>
              <a:gd name="T66" fmla="*/ 159 w 206"/>
              <a:gd name="T67" fmla="*/ 86 h 211"/>
              <a:gd name="T68" fmla="*/ 159 w 206"/>
              <a:gd name="T69" fmla="*/ 80 h 211"/>
              <a:gd name="T70" fmla="*/ 80 w 206"/>
              <a:gd name="T71" fmla="*/ 0 h 211"/>
              <a:gd name="T72" fmla="*/ 48 w 206"/>
              <a:gd name="T73" fmla="*/ 7 h 211"/>
              <a:gd name="T74" fmla="*/ 44 w 206"/>
              <a:gd name="T75" fmla="*/ 12 h 211"/>
              <a:gd name="T76" fmla="*/ 46 w 206"/>
              <a:gd name="T77" fmla="*/ 18 h 211"/>
              <a:gd name="T78" fmla="*/ 74 w 206"/>
              <a:gd name="T79" fmla="*/ 46 h 211"/>
              <a:gd name="T80" fmla="*/ 74 w 206"/>
              <a:gd name="T81" fmla="*/ 56 h 211"/>
              <a:gd name="T82" fmla="*/ 55 w 206"/>
              <a:gd name="T83" fmla="*/ 74 h 211"/>
              <a:gd name="T84" fmla="*/ 46 w 206"/>
              <a:gd name="T85" fmla="*/ 74 h 211"/>
              <a:gd name="T86" fmla="*/ 18 w 206"/>
              <a:gd name="T87" fmla="*/ 46 h 211"/>
              <a:gd name="T88" fmla="*/ 12 w 206"/>
              <a:gd name="T89" fmla="*/ 44 h 211"/>
              <a:gd name="T90" fmla="*/ 7 w 206"/>
              <a:gd name="T91" fmla="*/ 48 h 211"/>
              <a:gd name="T92" fmla="*/ 0 w 206"/>
              <a:gd name="T93" fmla="*/ 80 h 211"/>
              <a:gd name="T94" fmla="*/ 80 w 206"/>
              <a:gd name="T95" fmla="*/ 159 h 211"/>
              <a:gd name="T96" fmla="*/ 102 w 206"/>
              <a:gd name="T97" fmla="*/ 156 h 211"/>
              <a:gd name="T98" fmla="*/ 152 w 206"/>
              <a:gd name="T99" fmla="*/ 205 h 211"/>
              <a:gd name="T100" fmla="*/ 166 w 206"/>
              <a:gd name="T101" fmla="*/ 211 h 211"/>
              <a:gd name="T102" fmla="*/ 180 w 206"/>
              <a:gd name="T103" fmla="*/ 205 h 211"/>
              <a:gd name="T104" fmla="*/ 199 w 206"/>
              <a:gd name="T105" fmla="*/ 187 h 211"/>
              <a:gd name="T106" fmla="*/ 199 w 206"/>
              <a:gd name="T107" fmla="*/ 15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6" h="211">
                <a:moveTo>
                  <a:pt x="199" y="159"/>
                </a:moveTo>
                <a:cubicBezTo>
                  <a:pt x="152" y="112"/>
                  <a:pt x="152" y="112"/>
                  <a:pt x="152" y="112"/>
                </a:cubicBezTo>
                <a:cubicBezTo>
                  <a:pt x="152" y="112"/>
                  <a:pt x="152" y="112"/>
                  <a:pt x="152" y="112"/>
                </a:cubicBezTo>
                <a:cubicBezTo>
                  <a:pt x="149" y="109"/>
                  <a:pt x="149" y="109"/>
                  <a:pt x="149" y="109"/>
                </a:cubicBezTo>
                <a:cubicBezTo>
                  <a:pt x="149" y="109"/>
                  <a:pt x="149" y="109"/>
                  <a:pt x="149" y="109"/>
                </a:cubicBezTo>
                <a:cubicBezTo>
                  <a:pt x="148" y="108"/>
                  <a:pt x="146" y="107"/>
                  <a:pt x="144" y="107"/>
                </a:cubicBezTo>
                <a:cubicBezTo>
                  <a:pt x="141" y="107"/>
                  <a:pt x="138" y="110"/>
                  <a:pt x="138" y="114"/>
                </a:cubicBezTo>
                <a:cubicBezTo>
                  <a:pt x="138" y="114"/>
                  <a:pt x="138" y="115"/>
                  <a:pt x="138" y="116"/>
                </a:cubicBezTo>
                <a:cubicBezTo>
                  <a:pt x="138" y="116"/>
                  <a:pt x="138" y="116"/>
                  <a:pt x="138" y="116"/>
                </a:cubicBezTo>
                <a:cubicBezTo>
                  <a:pt x="138" y="117"/>
                  <a:pt x="139" y="117"/>
                  <a:pt x="139" y="117"/>
                </a:cubicBezTo>
                <a:cubicBezTo>
                  <a:pt x="139" y="118"/>
                  <a:pt x="139" y="118"/>
                  <a:pt x="139" y="118"/>
                </a:cubicBezTo>
                <a:cubicBezTo>
                  <a:pt x="139" y="118"/>
                  <a:pt x="139" y="118"/>
                  <a:pt x="139" y="118"/>
                </a:cubicBezTo>
                <a:cubicBezTo>
                  <a:pt x="189" y="168"/>
                  <a:pt x="189" y="168"/>
                  <a:pt x="189" y="168"/>
                </a:cubicBezTo>
                <a:cubicBezTo>
                  <a:pt x="192" y="170"/>
                  <a:pt x="192" y="175"/>
                  <a:pt x="189" y="177"/>
                </a:cubicBezTo>
                <a:cubicBezTo>
                  <a:pt x="170" y="196"/>
                  <a:pt x="170" y="196"/>
                  <a:pt x="170" y="196"/>
                </a:cubicBezTo>
                <a:cubicBezTo>
                  <a:pt x="168" y="198"/>
                  <a:pt x="164" y="198"/>
                  <a:pt x="161" y="196"/>
                </a:cubicBezTo>
                <a:cubicBezTo>
                  <a:pt x="111" y="146"/>
                  <a:pt x="111" y="146"/>
                  <a:pt x="111" y="146"/>
                </a:cubicBezTo>
                <a:cubicBezTo>
                  <a:pt x="111" y="146"/>
                  <a:pt x="111" y="145"/>
                  <a:pt x="110" y="145"/>
                </a:cubicBezTo>
                <a:cubicBezTo>
                  <a:pt x="109" y="143"/>
                  <a:pt x="107" y="142"/>
                  <a:pt x="105" y="142"/>
                </a:cubicBezTo>
                <a:cubicBezTo>
                  <a:pt x="104" y="142"/>
                  <a:pt x="103" y="142"/>
                  <a:pt x="102" y="142"/>
                </a:cubicBezTo>
                <a:cubicBezTo>
                  <a:pt x="95" y="145"/>
                  <a:pt x="87" y="146"/>
                  <a:pt x="80" y="146"/>
                </a:cubicBezTo>
                <a:cubicBezTo>
                  <a:pt x="43" y="146"/>
                  <a:pt x="13" y="116"/>
                  <a:pt x="13" y="80"/>
                </a:cubicBezTo>
                <a:cubicBezTo>
                  <a:pt x="13" y="74"/>
                  <a:pt x="14" y="68"/>
                  <a:pt x="16" y="63"/>
                </a:cubicBezTo>
                <a:cubicBezTo>
                  <a:pt x="36" y="84"/>
                  <a:pt x="36" y="84"/>
                  <a:pt x="36" y="84"/>
                </a:cubicBezTo>
                <a:cubicBezTo>
                  <a:pt x="44" y="91"/>
                  <a:pt x="57" y="91"/>
                  <a:pt x="64" y="84"/>
                </a:cubicBezTo>
                <a:cubicBezTo>
                  <a:pt x="83" y="65"/>
                  <a:pt x="83" y="65"/>
                  <a:pt x="83" y="65"/>
                </a:cubicBezTo>
                <a:cubicBezTo>
                  <a:pt x="91" y="57"/>
                  <a:pt x="91" y="45"/>
                  <a:pt x="83" y="37"/>
                </a:cubicBezTo>
                <a:cubicBezTo>
                  <a:pt x="62" y="16"/>
                  <a:pt x="62" y="16"/>
                  <a:pt x="62" y="16"/>
                </a:cubicBezTo>
                <a:cubicBezTo>
                  <a:pt x="68" y="14"/>
                  <a:pt x="74" y="14"/>
                  <a:pt x="80" y="14"/>
                </a:cubicBezTo>
                <a:cubicBezTo>
                  <a:pt x="116" y="14"/>
                  <a:pt x="146" y="43"/>
                  <a:pt x="146" y="80"/>
                </a:cubicBezTo>
                <a:cubicBezTo>
                  <a:pt x="146" y="81"/>
                  <a:pt x="146" y="85"/>
                  <a:pt x="146" y="86"/>
                </a:cubicBezTo>
                <a:cubicBezTo>
                  <a:pt x="146" y="89"/>
                  <a:pt x="149" y="92"/>
                  <a:pt x="152" y="92"/>
                </a:cubicBezTo>
                <a:cubicBezTo>
                  <a:pt x="156" y="92"/>
                  <a:pt x="159" y="89"/>
                  <a:pt x="159" y="86"/>
                </a:cubicBezTo>
                <a:cubicBezTo>
                  <a:pt x="159" y="86"/>
                  <a:pt x="159" y="86"/>
                  <a:pt x="159" y="86"/>
                </a:cubicBezTo>
                <a:cubicBezTo>
                  <a:pt x="159" y="84"/>
                  <a:pt x="159" y="82"/>
                  <a:pt x="159" y="80"/>
                </a:cubicBezTo>
                <a:cubicBezTo>
                  <a:pt x="159" y="36"/>
                  <a:pt x="123" y="0"/>
                  <a:pt x="80" y="0"/>
                </a:cubicBezTo>
                <a:cubicBezTo>
                  <a:pt x="69" y="0"/>
                  <a:pt x="58" y="3"/>
                  <a:pt x="48" y="7"/>
                </a:cubicBezTo>
                <a:cubicBezTo>
                  <a:pt x="46" y="8"/>
                  <a:pt x="44" y="10"/>
                  <a:pt x="44" y="12"/>
                </a:cubicBezTo>
                <a:cubicBezTo>
                  <a:pt x="43" y="14"/>
                  <a:pt x="44" y="16"/>
                  <a:pt x="46" y="18"/>
                </a:cubicBezTo>
                <a:cubicBezTo>
                  <a:pt x="74" y="46"/>
                  <a:pt x="74" y="46"/>
                  <a:pt x="74" y="46"/>
                </a:cubicBezTo>
                <a:cubicBezTo>
                  <a:pt x="76" y="49"/>
                  <a:pt x="76" y="53"/>
                  <a:pt x="74" y="56"/>
                </a:cubicBezTo>
                <a:cubicBezTo>
                  <a:pt x="55" y="74"/>
                  <a:pt x="55" y="74"/>
                  <a:pt x="55" y="74"/>
                </a:cubicBezTo>
                <a:cubicBezTo>
                  <a:pt x="53" y="77"/>
                  <a:pt x="48" y="77"/>
                  <a:pt x="46" y="74"/>
                </a:cubicBezTo>
                <a:cubicBezTo>
                  <a:pt x="18" y="46"/>
                  <a:pt x="18" y="46"/>
                  <a:pt x="18" y="46"/>
                </a:cubicBezTo>
                <a:cubicBezTo>
                  <a:pt x="16" y="45"/>
                  <a:pt x="14" y="44"/>
                  <a:pt x="12" y="44"/>
                </a:cubicBezTo>
                <a:cubicBezTo>
                  <a:pt x="9" y="45"/>
                  <a:pt x="8" y="46"/>
                  <a:pt x="7" y="48"/>
                </a:cubicBezTo>
                <a:cubicBezTo>
                  <a:pt x="2" y="58"/>
                  <a:pt x="0" y="69"/>
                  <a:pt x="0" y="80"/>
                </a:cubicBezTo>
                <a:cubicBezTo>
                  <a:pt x="0" y="124"/>
                  <a:pt x="36" y="159"/>
                  <a:pt x="80" y="159"/>
                </a:cubicBezTo>
                <a:cubicBezTo>
                  <a:pt x="87" y="159"/>
                  <a:pt x="95" y="158"/>
                  <a:pt x="102" y="156"/>
                </a:cubicBezTo>
                <a:cubicBezTo>
                  <a:pt x="152" y="205"/>
                  <a:pt x="152" y="205"/>
                  <a:pt x="152" y="205"/>
                </a:cubicBezTo>
                <a:cubicBezTo>
                  <a:pt x="155" y="209"/>
                  <a:pt x="160" y="211"/>
                  <a:pt x="166" y="211"/>
                </a:cubicBezTo>
                <a:cubicBezTo>
                  <a:pt x="171" y="211"/>
                  <a:pt x="176" y="209"/>
                  <a:pt x="180" y="205"/>
                </a:cubicBezTo>
                <a:cubicBezTo>
                  <a:pt x="199" y="187"/>
                  <a:pt x="199" y="187"/>
                  <a:pt x="199" y="187"/>
                </a:cubicBezTo>
                <a:cubicBezTo>
                  <a:pt x="206" y="179"/>
                  <a:pt x="206" y="166"/>
                  <a:pt x="199" y="159"/>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prstClr val="black"/>
              </a:solidFill>
            </a:endParaRPr>
          </a:p>
        </p:txBody>
      </p:sp>
    </p:spTree>
    <p:extLst>
      <p:ext uri="{BB962C8B-B14F-4D97-AF65-F5344CB8AC3E}">
        <p14:creationId xmlns:p14="http://schemas.microsoft.com/office/powerpoint/2010/main" val="29484623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22" presetClass="entr" presetSubtype="1"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47"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35" presetClass="emph" presetSubtype="0" repeatCount="3000" fill="hold" grpId="1" nodeType="withEffect">
                                  <p:stCondLst>
                                    <p:cond delay="900"/>
                                  </p:stCondLst>
                                  <p:childTnLst>
                                    <p:anim calcmode="discrete" valueType="str">
                                      <p:cBhvr>
                                        <p:cTn id="27" dur="1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6" grpId="1"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060"/>
            <a:ext cx="4692271" cy="877569"/>
            <a:chOff x="0" y="0"/>
            <a:chExt cx="3519203" cy="658177"/>
          </a:xfrm>
        </p:grpSpPr>
        <p:sp>
          <p:nvSpPr>
            <p:cNvPr id="4"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5"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6" name="Rectangle 18"/>
            <p:cNvSpPr>
              <a:spLocks noChangeArrowheads="1"/>
            </p:cNvSpPr>
            <p:nvPr/>
          </p:nvSpPr>
          <p:spPr bwMode="auto">
            <a:xfrm>
              <a:off x="463550" y="194692"/>
              <a:ext cx="1536478"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2667" b="1">
                  <a:solidFill>
                    <a:schemeClr val="accent1"/>
                  </a:solidFill>
                  <a:latin typeface="Impact" pitchFamily="34" charset="0"/>
                  <a:ea typeface="微软雅黑" pitchFamily="34" charset="-122"/>
                  <a:cs typeface="宋体" pitchFamily="2" charset="-122"/>
                </a:rPr>
                <a:t>网上</a:t>
              </a:r>
              <a:r>
                <a:rPr lang="zh-CN" altLang="en-US" sz="2667" b="1">
                  <a:solidFill>
                    <a:schemeClr val="accent6"/>
                  </a:solidFill>
                  <a:latin typeface="Impact" pitchFamily="34" charset="0"/>
                  <a:ea typeface="微软雅黑" pitchFamily="34" charset="-122"/>
                  <a:cs typeface="宋体" pitchFamily="2" charset="-122"/>
                </a:rPr>
                <a:t>活动</a:t>
              </a:r>
            </a:p>
          </p:txBody>
        </p:sp>
        <p:sp>
          <p:nvSpPr>
            <p:cNvPr id="7" name="Rectangle 20"/>
            <p:cNvSpPr>
              <a:spLocks noChangeArrowheads="1"/>
            </p:cNvSpPr>
            <p:nvPr/>
          </p:nvSpPr>
          <p:spPr bwMode="auto">
            <a:xfrm>
              <a:off x="1718597" y="379358"/>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a:solidFill>
                    <a:srgbClr val="53585E"/>
                  </a:solidFill>
                  <a:latin typeface="Arial" pitchFamily="34" charset="0"/>
                  <a:cs typeface="Arial" pitchFamily="34" charset="0"/>
                </a:rPr>
                <a:t>WANG  SHANG  HUO  DONG</a:t>
              </a:r>
              <a:endParaRPr lang="zh-CN" altLang="en-US" sz="1067" dirty="0">
                <a:solidFill>
                  <a:srgbClr val="53585E"/>
                </a:solidFill>
                <a:latin typeface="Arial" pitchFamily="34" charset="0"/>
                <a:cs typeface="Arial" pitchFamily="34" charset="0"/>
              </a:endParaRPr>
            </a:p>
          </p:txBody>
        </p:sp>
      </p:grpSp>
      <p:sp>
        <p:nvSpPr>
          <p:cNvPr id="10" name="文本框 10"/>
          <p:cNvSpPr txBox="1"/>
          <p:nvPr/>
        </p:nvSpPr>
        <p:spPr>
          <a:xfrm>
            <a:off x="770392" y="5335174"/>
            <a:ext cx="10651215" cy="903132"/>
          </a:xfrm>
          <a:prstGeom prst="rect">
            <a:avLst/>
          </a:prstGeom>
          <a:noFill/>
        </p:spPr>
        <p:txBody>
          <a:bodyPr wrap="square" rtlCol="0">
            <a:spAutoFit/>
          </a:bodyPr>
          <a:lstStyle/>
          <a:p>
            <a:pPr marL="457189" indent="-457189">
              <a:lnSpc>
                <a:spcPct val="150000"/>
              </a:lnSpc>
              <a:buFont typeface="Wingdings" panose="05000000000000000000" pitchFamily="2" charset="2"/>
              <a:buChar char="l"/>
            </a:pPr>
            <a:r>
              <a:rPr lang="zh-CN" altLang="en-US" sz="1867">
                <a:latin typeface="Arial" panose="020B0604020202020204" pitchFamily="34" charset="0"/>
                <a:ea typeface="微软雅黑" panose="020B0503020204020204" pitchFamily="34" charset="-122"/>
              </a:rPr>
              <a:t>本年度在所有参加安徽省中小学教师教育网培训的专家教师中开展简报秀、优质资源征集、国培研修主题故事以及微课竞赛等四个主题活动，期待优秀作品的全面绽放！</a:t>
            </a:r>
          </a:p>
        </p:txBody>
      </p:sp>
      <p:pic>
        <p:nvPicPr>
          <p:cNvPr id="2" name="图片 1">
            <a:extLst>
              <a:ext uri="{FF2B5EF4-FFF2-40B4-BE49-F238E27FC236}">
                <a16:creationId xmlns:a16="http://schemas.microsoft.com/office/drawing/2014/main" id="{967A8B38-4D9A-4034-9FFD-3BB7755CA09D}"/>
              </a:ext>
            </a:extLst>
          </p:cNvPr>
          <p:cNvPicPr>
            <a:picLocks noChangeAspect="1"/>
          </p:cNvPicPr>
          <p:nvPr/>
        </p:nvPicPr>
        <p:blipFill>
          <a:blip r:embed="rId2"/>
          <a:stretch>
            <a:fillRect/>
          </a:stretch>
        </p:blipFill>
        <p:spPr>
          <a:xfrm>
            <a:off x="1071904" y="1289776"/>
            <a:ext cx="6620003" cy="1735452"/>
          </a:xfrm>
          <a:prstGeom prst="rect">
            <a:avLst/>
          </a:prstGeom>
          <a:ln>
            <a:solidFill>
              <a:schemeClr val="accent6"/>
            </a:solidFill>
          </a:ln>
        </p:spPr>
      </p:pic>
      <p:pic>
        <p:nvPicPr>
          <p:cNvPr id="8" name="图片 7">
            <a:extLst>
              <a:ext uri="{FF2B5EF4-FFF2-40B4-BE49-F238E27FC236}">
                <a16:creationId xmlns:a16="http://schemas.microsoft.com/office/drawing/2014/main" id="{FDE87575-AD0C-443B-B899-01BA32E97615}"/>
              </a:ext>
            </a:extLst>
          </p:cNvPr>
          <p:cNvPicPr>
            <a:picLocks noChangeAspect="1"/>
          </p:cNvPicPr>
          <p:nvPr/>
        </p:nvPicPr>
        <p:blipFill>
          <a:blip r:embed="rId3"/>
          <a:stretch>
            <a:fillRect/>
          </a:stretch>
        </p:blipFill>
        <p:spPr>
          <a:xfrm>
            <a:off x="4381905" y="3312475"/>
            <a:ext cx="6608510" cy="1735452"/>
          </a:xfrm>
          <a:prstGeom prst="rect">
            <a:avLst/>
          </a:prstGeom>
          <a:ln>
            <a:solidFill>
              <a:schemeClr val="accent6"/>
            </a:solidFill>
          </a:ln>
        </p:spPr>
      </p:pic>
    </p:spTree>
    <p:extLst>
      <p:ext uri="{BB962C8B-B14F-4D97-AF65-F5344CB8AC3E}">
        <p14:creationId xmlns:p14="http://schemas.microsoft.com/office/powerpoint/2010/main" val="2356751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864000" y="2002547"/>
            <a:ext cx="4512501" cy="3552395"/>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 name="组合 1"/>
          <p:cNvGrpSpPr/>
          <p:nvPr/>
        </p:nvGrpSpPr>
        <p:grpSpPr>
          <a:xfrm>
            <a:off x="1" y="1060"/>
            <a:ext cx="3479428" cy="877569"/>
            <a:chOff x="0" y="0"/>
            <a:chExt cx="2609571" cy="658177"/>
          </a:xfrm>
        </p:grpSpPr>
        <p:sp>
          <p:nvSpPr>
            <p:cNvPr id="3"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5" name="Rectangle 18"/>
            <p:cNvSpPr>
              <a:spLocks noChangeArrowheads="1"/>
            </p:cNvSpPr>
            <p:nvPr/>
          </p:nvSpPr>
          <p:spPr bwMode="auto">
            <a:xfrm>
              <a:off x="463550" y="194692"/>
              <a:ext cx="2146021"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结 束 语</a:t>
              </a:r>
              <a:r>
                <a:rPr lang="en-US" altLang="zh-CN" sz="2667" b="1" dirty="0">
                  <a:solidFill>
                    <a:schemeClr val="accent1"/>
                  </a:solidFill>
                  <a:latin typeface="黑体"/>
                  <a:ea typeface="黑体"/>
                  <a:cs typeface="宋体" pitchFamily="2" charset="-122"/>
                </a:rPr>
                <a:t>·</a:t>
              </a:r>
              <a:r>
                <a:rPr lang="zh-CN" altLang="en-US" sz="2667" b="1" dirty="0">
                  <a:solidFill>
                    <a:schemeClr val="accent6"/>
                  </a:solidFill>
                  <a:latin typeface="黑体"/>
                  <a:ea typeface="黑体"/>
                  <a:cs typeface="宋体" pitchFamily="2" charset="-122"/>
                </a:rPr>
                <a:t>网络研修</a:t>
              </a:r>
              <a:endParaRPr lang="en-US" altLang="zh-CN" sz="2667" b="1" dirty="0">
                <a:solidFill>
                  <a:schemeClr val="accent6"/>
                </a:solidFill>
                <a:latin typeface="Impact" pitchFamily="34" charset="0"/>
                <a:ea typeface="微软雅黑" pitchFamily="34" charset="-122"/>
                <a:cs typeface="宋体" pitchFamily="2" charset="-122"/>
              </a:endParaRPr>
            </a:p>
          </p:txBody>
        </p:sp>
      </p:grpSp>
      <p:sp>
        <p:nvSpPr>
          <p:cNvPr id="6" name="Rectangle 20"/>
          <p:cNvSpPr>
            <a:spLocks noChangeArrowheads="1"/>
          </p:cNvSpPr>
          <p:nvPr/>
        </p:nvSpPr>
        <p:spPr bwMode="auto">
          <a:xfrm>
            <a:off x="623392" y="721652"/>
            <a:ext cx="2400808" cy="16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JIE  SHU  YU</a:t>
            </a:r>
            <a:endParaRPr lang="zh-CN" altLang="en-US" sz="1067" dirty="0">
              <a:solidFill>
                <a:srgbClr val="53585E"/>
              </a:solidFill>
              <a:latin typeface="Arial" pitchFamily="34" charset="0"/>
              <a:cs typeface="Arial" pitchFamily="34" charset="0"/>
            </a:endParaRPr>
          </a:p>
        </p:txBody>
      </p:sp>
      <p:sp>
        <p:nvSpPr>
          <p:cNvPr id="7" name="矩形 6"/>
          <p:cNvSpPr/>
          <p:nvPr/>
        </p:nvSpPr>
        <p:spPr>
          <a:xfrm>
            <a:off x="505136" y="1872009"/>
            <a:ext cx="6389584" cy="3617080"/>
          </a:xfrm>
          <a:prstGeom prst="rect">
            <a:avLst/>
          </a:prstGeom>
        </p:spPr>
        <p:txBody>
          <a:bodyPr wrap="square">
            <a:spAutoFit/>
          </a:bodyPr>
          <a:lstStyle/>
          <a:p>
            <a:pPr>
              <a:lnSpc>
                <a:spcPct val="200000"/>
              </a:lnSpc>
              <a:spcBef>
                <a:spcPct val="50000"/>
              </a:spcBef>
              <a:buClr>
                <a:srgbClr val="CC3300"/>
              </a:buClr>
            </a:pPr>
            <a:r>
              <a:rPr lang="zh-CN" altLang="en-US" sz="2400" dirty="0">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1867" dirty="0">
                <a:latin typeface="Arial" panose="020B0604020202020204" pitchFamily="34" charset="0"/>
                <a:ea typeface="微软雅黑" panose="020B0503020204020204" pitchFamily="34" charset="-122"/>
                <a:sym typeface="Arial" panose="020B0604020202020204" pitchFamily="34" charset="0"/>
              </a:rPr>
              <a:t>在网络研修阶段，通过课程学习、活动参与、交流研讨、专家指导等环节，参训教师们的教育教学方式得到了进一步转变。伴随前行的步伐，我们一路上感受着国培带给我们的改变，用挥洒的汗水、成长的喜悦，将研修之旅的点点滴滴镌刻在心。征程仍在继续，让我们继续用心谱写国培的收获与感悟！</a:t>
            </a:r>
          </a:p>
        </p:txBody>
      </p:sp>
      <p:sp>
        <p:nvSpPr>
          <p:cNvPr id="9" name="矩形 8"/>
          <p:cNvSpPr/>
          <p:nvPr/>
        </p:nvSpPr>
        <p:spPr>
          <a:xfrm>
            <a:off x="429784" y="1522191"/>
            <a:ext cx="11330217" cy="4447261"/>
          </a:xfrm>
          <a:prstGeom prst="rect">
            <a:avLst/>
          </a:prstGeom>
          <a:noFill/>
          <a:ln w="31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260308874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anim calcmode="lin" valueType="num">
                                          <p:cBhvr>
                                            <p:cTn id="8" dur="300" fill="hold"/>
                                            <p:tgtEl>
                                              <p:spTgt spid="6"/>
                                            </p:tgtEl>
                                            <p:attrNameLst>
                                              <p:attrName>ppt_x</p:attrName>
                                            </p:attrNameLst>
                                          </p:cBhvr>
                                          <p:tavLst>
                                            <p:tav tm="0">
                                              <p:val>
                                                <p:strVal val="#ppt_x"/>
                                              </p:val>
                                            </p:tav>
                                            <p:tav tm="100000">
                                              <p:val>
                                                <p:strVal val="#ppt_x"/>
                                              </p:val>
                                            </p:tav>
                                          </p:tavLst>
                                        </p:anim>
                                        <p:anim calcmode="lin" valueType="num">
                                          <p:cBhvr>
                                            <p:cTn id="9" dur="300" fill="hold"/>
                                            <p:tgtEl>
                                              <p:spTgt spid="6"/>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14:presetBounceEnd="60000">
                                      <p:stCondLst>
                                        <p:cond delay="600"/>
                                      </p:stCondLst>
                                      <p:childTnLst>
                                        <p:set>
                                          <p:cBhvr>
                                            <p:cTn id="11" dur="1" fill="hold">
                                              <p:stCondLst>
                                                <p:cond delay="0"/>
                                              </p:stCondLst>
                                            </p:cTn>
                                            <p:tgtEl>
                                              <p:spTgt spid="8"/>
                                            </p:tgtEl>
                                            <p:attrNameLst>
                                              <p:attrName>style.visibility</p:attrName>
                                            </p:attrNameLst>
                                          </p:cBhvr>
                                          <p:to>
                                            <p:strVal val="visible"/>
                                          </p:to>
                                        </p:set>
                                        <p:anim calcmode="lin" valueType="num" p14:bounceEnd="60000">
                                          <p:cBhvr additive="base">
                                            <p:cTn id="12" dur="500" fill="hold"/>
                                            <p:tgtEl>
                                              <p:spTgt spid="8"/>
                                            </p:tgtEl>
                                            <p:attrNameLst>
                                              <p:attrName>ppt_x</p:attrName>
                                            </p:attrNameLst>
                                          </p:cBhvr>
                                          <p:tavLst>
                                            <p:tav tm="0">
                                              <p:val>
                                                <p:strVal val="0-#ppt_w/2"/>
                                              </p:val>
                                            </p:tav>
                                            <p:tav tm="100000">
                                              <p:val>
                                                <p:strVal val="#ppt_x"/>
                                              </p:val>
                                            </p:tav>
                                          </p:tavLst>
                                        </p:anim>
                                        <p:anim calcmode="lin" valueType="num" p14:bounceEnd="60000">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anim calcmode="lin" valueType="num">
                                          <p:cBhvr>
                                            <p:cTn id="8" dur="300" fill="hold"/>
                                            <p:tgtEl>
                                              <p:spTgt spid="6"/>
                                            </p:tgtEl>
                                            <p:attrNameLst>
                                              <p:attrName>ppt_x</p:attrName>
                                            </p:attrNameLst>
                                          </p:cBhvr>
                                          <p:tavLst>
                                            <p:tav tm="0">
                                              <p:val>
                                                <p:strVal val="#ppt_x"/>
                                              </p:val>
                                            </p:tav>
                                            <p:tav tm="100000">
                                              <p:val>
                                                <p:strVal val="#ppt_x"/>
                                              </p:val>
                                            </p:tav>
                                          </p:tavLst>
                                        </p:anim>
                                        <p:anim calcmode="lin" valueType="num">
                                          <p:cBhvr>
                                            <p:cTn id="9" dur="300" fill="hold"/>
                                            <p:tgtEl>
                                              <p:spTgt spid="6"/>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60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0" y="-9525"/>
            <a:ext cx="3408000" cy="6879168"/>
          </a:xfrm>
          <a:custGeom>
            <a:avLst/>
            <a:gdLst>
              <a:gd name="T0" fmla="*/ 0 w 1624"/>
              <a:gd name="T1" fmla="*/ 0 h 3250"/>
              <a:gd name="T2" fmla="*/ 1624 w 1624"/>
              <a:gd name="T3" fmla="*/ 1625 h 3250"/>
              <a:gd name="T4" fmla="*/ 0 w 1624"/>
              <a:gd name="T5" fmla="*/ 3250 h 3250"/>
              <a:gd name="T6" fmla="*/ 0 w 1624"/>
              <a:gd name="T7" fmla="*/ 0 h 3250"/>
            </a:gdLst>
            <a:ahLst/>
            <a:cxnLst>
              <a:cxn ang="0">
                <a:pos x="T0" y="T1"/>
              </a:cxn>
              <a:cxn ang="0">
                <a:pos x="T2" y="T3"/>
              </a:cxn>
              <a:cxn ang="0">
                <a:pos x="T4" y="T5"/>
              </a:cxn>
              <a:cxn ang="0">
                <a:pos x="T6" y="T7"/>
              </a:cxn>
            </a:cxnLst>
            <a:rect l="0" t="0" r="r" b="b"/>
            <a:pathLst>
              <a:path w="1624" h="3250">
                <a:moveTo>
                  <a:pt x="0" y="0"/>
                </a:moveTo>
                <a:lnTo>
                  <a:pt x="1624" y="1625"/>
                </a:lnTo>
                <a:lnTo>
                  <a:pt x="0" y="3250"/>
                </a:lnTo>
                <a:lnTo>
                  <a:pt x="0" y="0"/>
                </a:lnTo>
                <a:close/>
              </a:path>
            </a:pathLst>
          </a:custGeom>
          <a:blipFill>
            <a:blip r:embed="rId3" cstate="screen"/>
            <a:srcRect/>
            <a:stretch>
              <a:fillRect/>
            </a:stretch>
          </a:blipFill>
          <a:ln w="12700" cap="flat">
            <a:noFill/>
            <a:prstDash val="solid"/>
            <a:miter lim="800000"/>
          </a:ln>
        </p:spPr>
        <p:txBody>
          <a:bodyPr vert="horz" wrap="square" lIns="121920" tIns="60960" rIns="121920" bIns="60960" numCol="1" anchor="t" anchorCtr="0" compatLnSpc="1"/>
          <a:lstStyle/>
          <a:p>
            <a:endParaRPr lang="zh-CN" altLang="en-US" sz="2400"/>
          </a:p>
        </p:txBody>
      </p:sp>
      <p:sp>
        <p:nvSpPr>
          <p:cNvPr id="7" name="Freeform 7"/>
          <p:cNvSpPr/>
          <p:nvPr/>
        </p:nvSpPr>
        <p:spPr bwMode="auto">
          <a:xfrm>
            <a:off x="0" y="2845859"/>
            <a:ext cx="585251" cy="1168400"/>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8" name="Freeform 8"/>
          <p:cNvSpPr/>
          <p:nvPr/>
        </p:nvSpPr>
        <p:spPr bwMode="auto">
          <a:xfrm>
            <a:off x="2621015" y="2084851"/>
            <a:ext cx="773963" cy="1545221"/>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noFill/>
          <a:ln w="6350"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
        <p:nvSpPr>
          <p:cNvPr id="9" name="Freeform 9"/>
          <p:cNvSpPr/>
          <p:nvPr/>
        </p:nvSpPr>
        <p:spPr bwMode="auto">
          <a:xfrm>
            <a:off x="2962840" y="2787666"/>
            <a:ext cx="629072" cy="126040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11" name="菱形 10"/>
          <p:cNvSpPr/>
          <p:nvPr/>
        </p:nvSpPr>
        <p:spPr>
          <a:xfrm>
            <a:off x="1380863" y="4221768"/>
            <a:ext cx="2712949" cy="2712949"/>
          </a:xfrm>
          <a:prstGeom prst="diamond">
            <a:avLst/>
          </a:prstGeom>
          <a:blipFill>
            <a:blip r:embed="rId4" cstate="print"/>
            <a:srcRect/>
            <a:stretch>
              <a:fillRect r="3"/>
            </a:stretch>
          </a:blip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2" name="菱形 11"/>
          <p:cNvSpPr/>
          <p:nvPr/>
        </p:nvSpPr>
        <p:spPr>
          <a:xfrm>
            <a:off x="-24340" y="5637246"/>
            <a:ext cx="2712949" cy="2712949"/>
          </a:xfrm>
          <a:prstGeom prst="diamond">
            <a:avLst/>
          </a:prstGeom>
          <a:solidFill>
            <a:schemeClr val="accent2"/>
          </a:solidFill>
          <a:ln w="6350" cap="flat">
            <a:noFill/>
            <a:prstDash val="solid"/>
            <a:miter lim="800000"/>
          </a:ln>
        </p:spPr>
        <p:txBody>
          <a:bodyPr vert="horz" wrap="square" lIns="121920" tIns="60960" rIns="121920" bIns="60960" numCol="1" anchor="t" anchorCtr="0" compatLnSpc="1"/>
          <a:lstStyle/>
          <a:p>
            <a:endParaRPr lang="zh-CN" altLang="en-US" sz="2400"/>
          </a:p>
        </p:txBody>
      </p:sp>
      <p:grpSp>
        <p:nvGrpSpPr>
          <p:cNvPr id="13" name="组合 12"/>
          <p:cNvGrpSpPr/>
          <p:nvPr/>
        </p:nvGrpSpPr>
        <p:grpSpPr>
          <a:xfrm>
            <a:off x="3888000" y="2520926"/>
            <a:ext cx="7824858" cy="1118557"/>
            <a:chOff x="2916000" y="1943656"/>
            <a:chExt cx="5868644" cy="838918"/>
          </a:xfrm>
        </p:grpSpPr>
        <p:sp>
          <p:nvSpPr>
            <p:cNvPr id="16" name="Rectangle 18"/>
            <p:cNvSpPr>
              <a:spLocks noChangeArrowheads="1"/>
            </p:cNvSpPr>
            <p:nvPr/>
          </p:nvSpPr>
          <p:spPr bwMode="auto">
            <a:xfrm>
              <a:off x="2987534" y="1943656"/>
              <a:ext cx="2988799" cy="707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6133" b="1" dirty="0">
                  <a:solidFill>
                    <a:schemeClr val="tx1">
                      <a:lumMod val="75000"/>
                      <a:lumOff val="25000"/>
                    </a:schemeClr>
                  </a:solidFill>
                  <a:latin typeface="Impact" pitchFamily="34" charset="0"/>
                  <a:ea typeface="微软雅黑" pitchFamily="34" charset="-122"/>
                  <a:cs typeface="宋体" pitchFamily="2" charset="-122"/>
                </a:rPr>
                <a:t>项  目  简  报</a:t>
              </a:r>
              <a:endParaRPr lang="en-US" altLang="zh-CN" sz="6133" b="1" dirty="0">
                <a:solidFill>
                  <a:schemeClr val="tx1">
                    <a:lumMod val="75000"/>
                    <a:lumOff val="25000"/>
                  </a:schemeClr>
                </a:solidFill>
                <a:latin typeface="Impact" pitchFamily="34" charset="0"/>
                <a:ea typeface="微软雅黑" pitchFamily="34" charset="-122"/>
                <a:cs typeface="宋体" pitchFamily="2" charset="-122"/>
              </a:endParaRPr>
            </a:p>
          </p:txBody>
        </p:sp>
        <p:sp>
          <p:nvSpPr>
            <p:cNvPr id="19" name="Line 21"/>
            <p:cNvSpPr>
              <a:spLocks noChangeShapeType="1"/>
            </p:cNvSpPr>
            <p:nvPr/>
          </p:nvSpPr>
          <p:spPr bwMode="auto">
            <a:xfrm>
              <a:off x="2916000" y="2782574"/>
              <a:ext cx="5868644" cy="0"/>
            </a:xfrm>
            <a:prstGeom prst="line">
              <a:avLst/>
            </a:prstGeom>
            <a:noFill/>
            <a:ln w="6350">
              <a:solidFill>
                <a:schemeClr val="tx1">
                  <a:lumMod val="75000"/>
                  <a:lumOff val="2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sz="2400">
                <a:ln>
                  <a:solidFill>
                    <a:schemeClr val="tx1">
                      <a:lumMod val="75000"/>
                      <a:lumOff val="25000"/>
                    </a:schemeClr>
                  </a:solidFill>
                </a:ln>
                <a:solidFill>
                  <a:srgbClr val="000000"/>
                </a:solidFill>
                <a:latin typeface="Arial" pitchFamily="34" charset="0"/>
              </a:endParaRPr>
            </a:p>
          </p:txBody>
        </p:sp>
        <p:sp>
          <p:nvSpPr>
            <p:cNvPr id="17" name="Rectangle 18"/>
            <p:cNvSpPr>
              <a:spLocks noChangeArrowheads="1"/>
            </p:cNvSpPr>
            <p:nvPr/>
          </p:nvSpPr>
          <p:spPr bwMode="auto">
            <a:xfrm>
              <a:off x="6114041" y="2221812"/>
              <a:ext cx="1797368" cy="4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3733">
                  <a:solidFill>
                    <a:schemeClr val="accent1"/>
                  </a:solidFill>
                  <a:latin typeface="Impact" pitchFamily="34" charset="0"/>
                  <a:ea typeface="微软雅黑" pitchFamily="34" charset="-122"/>
                  <a:cs typeface="宋体" pitchFamily="2" charset="-122"/>
                </a:rPr>
                <a:t>（第二期）</a:t>
              </a:r>
              <a:endParaRPr lang="en-US" altLang="zh-CN" sz="3733" dirty="0">
                <a:solidFill>
                  <a:schemeClr val="accent1"/>
                </a:solidFill>
                <a:latin typeface="Impact" pitchFamily="34" charset="0"/>
                <a:ea typeface="微软雅黑" pitchFamily="34" charset="-122"/>
                <a:cs typeface="宋体" pitchFamily="2" charset="-122"/>
              </a:endParaRPr>
            </a:p>
          </p:txBody>
        </p:sp>
      </p:grpSp>
      <p:pic>
        <p:nvPicPr>
          <p:cNvPr id="26" name="Picture 2">
            <a:extLst>
              <a:ext uri="{FF2B5EF4-FFF2-40B4-BE49-F238E27FC236}">
                <a16:creationId xmlns:a16="http://schemas.microsoft.com/office/drawing/2014/main" id="{D101020F-082D-43A1-A309-DA3E5E17528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786" r="9338"/>
          <a:stretch/>
        </p:blipFill>
        <p:spPr bwMode="auto">
          <a:xfrm>
            <a:off x="4622998" y="5491301"/>
            <a:ext cx="1765549" cy="960000"/>
          </a:xfrm>
          <a:prstGeom prst="rect">
            <a:avLst/>
          </a:prstGeom>
          <a:noFill/>
          <a:ln w="317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a:extLst>
              <a:ext uri="{FF2B5EF4-FFF2-40B4-BE49-F238E27FC236}">
                <a16:creationId xmlns:a16="http://schemas.microsoft.com/office/drawing/2014/main" id="{26DF0C09-FBB2-41B4-9C07-26FC82A2EDF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02949" y="5476375"/>
            <a:ext cx="1766884" cy="974927"/>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图片 42">
            <a:extLst>
              <a:ext uri="{FF2B5EF4-FFF2-40B4-BE49-F238E27FC236}">
                <a16:creationId xmlns:a16="http://schemas.microsoft.com/office/drawing/2014/main" id="{0A004E03-983A-4B62-96DE-7985B04EFBF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0873" y="5476374"/>
            <a:ext cx="1741519" cy="974927"/>
          </a:xfrm>
          <a:prstGeom prst="rect">
            <a:avLst/>
          </a:prstGeom>
          <a:noFill/>
          <a:ln w="9525">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30" name="图片 6">
            <a:extLst>
              <a:ext uri="{FF2B5EF4-FFF2-40B4-BE49-F238E27FC236}">
                <a16:creationId xmlns:a16="http://schemas.microsoft.com/office/drawing/2014/main" id="{1E383C36-93D4-4FE6-B6E6-DC083F52145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047405" y="4099075"/>
            <a:ext cx="760595" cy="875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1" name="文本框 10">
            <a:extLst>
              <a:ext uri="{FF2B5EF4-FFF2-40B4-BE49-F238E27FC236}">
                <a16:creationId xmlns:a16="http://schemas.microsoft.com/office/drawing/2014/main" id="{EC56D189-EC1E-4A72-9BC4-803CBB43C08D}"/>
              </a:ext>
            </a:extLst>
          </p:cNvPr>
          <p:cNvSpPr txBox="1">
            <a:spLocks noChangeArrowheads="1"/>
          </p:cNvSpPr>
          <p:nvPr/>
        </p:nvSpPr>
        <p:spPr bwMode="auto">
          <a:xfrm>
            <a:off x="4272001" y="4876164"/>
            <a:ext cx="23050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r>
              <a:rPr lang="zh-CN" altLang="en-US" sz="1067" b="1" dirty="0">
                <a:latin typeface="华文楷体" pitchFamily="2" charset="-122"/>
                <a:ea typeface="华文楷体" pitchFamily="2" charset="-122"/>
              </a:rPr>
              <a:t>安徽省中小学教师教育网</a:t>
            </a:r>
            <a:r>
              <a:rPr lang="en-US" altLang="zh-CN" sz="1333" b="1" dirty="0">
                <a:latin typeface="华文楷体" pitchFamily="2" charset="-122"/>
                <a:ea typeface="华文楷体" pitchFamily="2" charset="-122"/>
              </a:rPr>
              <a:t>www.jsjy.ah.cn</a:t>
            </a:r>
            <a:endParaRPr lang="zh-CN" altLang="en-US" sz="1333" b="1" dirty="0">
              <a:latin typeface="华文楷体" pitchFamily="2" charset="-122"/>
              <a:ea typeface="华文楷体" pitchFamily="2" charset="-122"/>
            </a:endParaRPr>
          </a:p>
        </p:txBody>
      </p:sp>
      <p:grpSp>
        <p:nvGrpSpPr>
          <p:cNvPr id="32" name="组合 16">
            <a:extLst>
              <a:ext uri="{FF2B5EF4-FFF2-40B4-BE49-F238E27FC236}">
                <a16:creationId xmlns:a16="http://schemas.microsoft.com/office/drawing/2014/main" id="{89D488B1-C9D4-4361-A7B0-A586024B11BC}"/>
              </a:ext>
            </a:extLst>
          </p:cNvPr>
          <p:cNvGrpSpPr>
            <a:grpSpLocks/>
          </p:cNvGrpSpPr>
          <p:nvPr/>
        </p:nvGrpSpPr>
        <p:grpSpPr bwMode="auto">
          <a:xfrm>
            <a:off x="6192000" y="4120836"/>
            <a:ext cx="2305051" cy="1127184"/>
            <a:chOff x="3779912" y="3651064"/>
            <a:chExt cx="1728192" cy="845601"/>
          </a:xfrm>
        </p:grpSpPr>
        <p:pic>
          <p:nvPicPr>
            <p:cNvPr id="33" name="图片 7">
              <a:extLst>
                <a:ext uri="{FF2B5EF4-FFF2-40B4-BE49-F238E27FC236}">
                  <a16:creationId xmlns:a16="http://schemas.microsoft.com/office/drawing/2014/main" id="{C7872596-D8E5-4668-B87D-1AB07BE5F1EB}"/>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377372" y="3651064"/>
              <a:ext cx="533272" cy="546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文本框 12">
              <a:extLst>
                <a:ext uri="{FF2B5EF4-FFF2-40B4-BE49-F238E27FC236}">
                  <a16:creationId xmlns:a16="http://schemas.microsoft.com/office/drawing/2014/main" id="{84576770-0906-492D-813A-3B86A1740FF8}"/>
                </a:ext>
              </a:extLst>
            </p:cNvPr>
            <p:cNvSpPr txBox="1">
              <a:spLocks noChangeArrowheads="1"/>
            </p:cNvSpPr>
            <p:nvPr/>
          </p:nvSpPr>
          <p:spPr bwMode="auto">
            <a:xfrm>
              <a:off x="3779912" y="4181018"/>
              <a:ext cx="1728192" cy="315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r>
                <a:rPr lang="en-US" altLang="zh-CN" sz="1067" b="1" dirty="0">
                  <a:latin typeface="华文楷体" pitchFamily="2" charset="-122"/>
                  <a:ea typeface="华文楷体" pitchFamily="2" charset="-122"/>
                </a:rPr>
                <a:t>E--mail</a:t>
              </a:r>
            </a:p>
            <a:p>
              <a:pPr algn="ctr"/>
              <a:r>
                <a:rPr lang="en-US" altLang="zh-CN" sz="1067" b="1" dirty="0">
                  <a:latin typeface="华文楷体" pitchFamily="2" charset="-122"/>
                  <a:ea typeface="华文楷体" pitchFamily="2" charset="-122"/>
                </a:rPr>
                <a:t>anhuijsjy-_gp@126.com</a:t>
              </a:r>
              <a:endParaRPr lang="zh-CN" altLang="en-US" sz="1067" b="1" dirty="0">
                <a:latin typeface="华文楷体" pitchFamily="2" charset="-122"/>
                <a:ea typeface="华文楷体" pitchFamily="2" charset="-122"/>
              </a:endParaRPr>
            </a:p>
          </p:txBody>
        </p:sp>
      </p:grpSp>
      <p:grpSp>
        <p:nvGrpSpPr>
          <p:cNvPr id="35" name="组合 21">
            <a:extLst>
              <a:ext uri="{FF2B5EF4-FFF2-40B4-BE49-F238E27FC236}">
                <a16:creationId xmlns:a16="http://schemas.microsoft.com/office/drawing/2014/main" id="{E20AC279-82D7-49E4-8B10-B62810D36615}"/>
              </a:ext>
            </a:extLst>
          </p:cNvPr>
          <p:cNvGrpSpPr>
            <a:grpSpLocks/>
          </p:cNvGrpSpPr>
          <p:nvPr/>
        </p:nvGrpSpPr>
        <p:grpSpPr bwMode="auto">
          <a:xfrm>
            <a:off x="8036282" y="4139168"/>
            <a:ext cx="2305049" cy="1108856"/>
            <a:chOff x="4494313" y="3509081"/>
            <a:chExt cx="1728192" cy="832051"/>
          </a:xfrm>
        </p:grpSpPr>
        <p:pic>
          <p:nvPicPr>
            <p:cNvPr id="36" name="图片 8">
              <a:extLst>
                <a:ext uri="{FF2B5EF4-FFF2-40B4-BE49-F238E27FC236}">
                  <a16:creationId xmlns:a16="http://schemas.microsoft.com/office/drawing/2014/main" id="{BDBA3318-7515-4A10-BEE9-F9A3E8BE63F3}"/>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091190" y="3509081"/>
              <a:ext cx="534438" cy="54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文本框 14">
              <a:extLst>
                <a:ext uri="{FF2B5EF4-FFF2-40B4-BE49-F238E27FC236}">
                  <a16:creationId xmlns:a16="http://schemas.microsoft.com/office/drawing/2014/main" id="{B5AE8AE1-3F1B-4D0C-AA66-040B5C4FF1C6}"/>
                </a:ext>
              </a:extLst>
            </p:cNvPr>
            <p:cNvSpPr txBox="1">
              <a:spLocks noChangeArrowheads="1"/>
            </p:cNvSpPr>
            <p:nvPr/>
          </p:nvSpPr>
          <p:spPr bwMode="auto">
            <a:xfrm>
              <a:off x="4494313" y="4025410"/>
              <a:ext cx="1728192" cy="31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r>
                <a:rPr lang="en-US" altLang="zh-CN" sz="1067" b="1" dirty="0">
                  <a:latin typeface="华文楷体" pitchFamily="2" charset="-122"/>
                  <a:ea typeface="华文楷体" pitchFamily="2" charset="-122"/>
                </a:rPr>
                <a:t>TEL</a:t>
              </a:r>
            </a:p>
            <a:p>
              <a:pPr algn="ctr"/>
              <a:r>
                <a:rPr lang="en-US" altLang="zh-CN" sz="1067" b="1" dirty="0">
                  <a:latin typeface="华文楷体" pitchFamily="2" charset="-122"/>
                  <a:ea typeface="华文楷体" pitchFamily="2" charset="-122"/>
                </a:rPr>
                <a:t>0551-63635242</a:t>
              </a:r>
              <a:endParaRPr lang="zh-CN" altLang="en-US" sz="1067" b="1" dirty="0">
                <a:latin typeface="华文楷体" pitchFamily="2" charset="-122"/>
                <a:ea typeface="华文楷体" pitchFamily="2" charset="-122"/>
              </a:endParaRPr>
            </a:p>
          </p:txBody>
        </p:sp>
      </p:grpSp>
      <p:grpSp>
        <p:nvGrpSpPr>
          <p:cNvPr id="38" name="组合 37">
            <a:extLst>
              <a:ext uri="{FF2B5EF4-FFF2-40B4-BE49-F238E27FC236}">
                <a16:creationId xmlns:a16="http://schemas.microsoft.com/office/drawing/2014/main" id="{12445C5D-806F-4E52-96C1-B623571B3E2F}"/>
              </a:ext>
            </a:extLst>
          </p:cNvPr>
          <p:cNvGrpSpPr>
            <a:grpSpLocks/>
          </p:cNvGrpSpPr>
          <p:nvPr/>
        </p:nvGrpSpPr>
        <p:grpSpPr bwMode="auto">
          <a:xfrm>
            <a:off x="9936381" y="4107403"/>
            <a:ext cx="1670049" cy="1116028"/>
            <a:chOff x="6808569" y="3467451"/>
            <a:chExt cx="1252567" cy="837299"/>
          </a:xfrm>
        </p:grpSpPr>
        <p:pic>
          <p:nvPicPr>
            <p:cNvPr id="39" name="图片 18">
              <a:extLst>
                <a:ext uri="{FF2B5EF4-FFF2-40B4-BE49-F238E27FC236}">
                  <a16:creationId xmlns:a16="http://schemas.microsoft.com/office/drawing/2014/main" id="{57AF1BCA-B93E-4F35-98DC-4FE68C0B20EA}"/>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129123" y="3467451"/>
              <a:ext cx="604914" cy="56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文本框 19">
              <a:extLst>
                <a:ext uri="{FF2B5EF4-FFF2-40B4-BE49-F238E27FC236}">
                  <a16:creationId xmlns:a16="http://schemas.microsoft.com/office/drawing/2014/main" id="{969FD102-0A66-40DE-B7EA-98E7400A03CF}"/>
                </a:ext>
              </a:extLst>
            </p:cNvPr>
            <p:cNvSpPr txBox="1">
              <a:spLocks noChangeArrowheads="1"/>
            </p:cNvSpPr>
            <p:nvPr/>
          </p:nvSpPr>
          <p:spPr bwMode="auto">
            <a:xfrm>
              <a:off x="6808569" y="3989078"/>
              <a:ext cx="1252567" cy="315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r>
                <a:rPr lang="zh-CN" altLang="en-US" sz="1067" b="1" dirty="0">
                  <a:latin typeface="华文楷体" pitchFamily="2" charset="-122"/>
                  <a:ea typeface="华文楷体" pitchFamily="2" charset="-122"/>
                </a:rPr>
                <a:t>关注微信平台</a:t>
              </a:r>
              <a:endParaRPr lang="en-US" altLang="zh-CN" sz="1067" b="1" dirty="0">
                <a:latin typeface="华文楷体" pitchFamily="2" charset="-122"/>
                <a:ea typeface="华文楷体" pitchFamily="2" charset="-122"/>
              </a:endParaRPr>
            </a:p>
            <a:p>
              <a:pPr algn="ctr"/>
              <a:r>
                <a:rPr lang="zh-CN" altLang="en-US" sz="1067" b="1" dirty="0">
                  <a:latin typeface="华文楷体" pitchFamily="2" charset="-122"/>
                  <a:ea typeface="华文楷体" pitchFamily="2" charset="-122"/>
                </a:rPr>
                <a:t>掌握研修动态</a:t>
              </a:r>
              <a:endParaRPr lang="en-US" altLang="zh-CN" sz="1067" b="1" dirty="0">
                <a:latin typeface="华文楷体" pitchFamily="2" charset="-122"/>
                <a:ea typeface="华文楷体" pitchFamily="2" charset="-122"/>
              </a:endParaRPr>
            </a:p>
          </p:txBody>
        </p:sp>
      </p:grpSp>
      <p:sp>
        <p:nvSpPr>
          <p:cNvPr id="41" name="Rectangle 18">
            <a:extLst>
              <a:ext uri="{FF2B5EF4-FFF2-40B4-BE49-F238E27FC236}">
                <a16:creationId xmlns:a16="http://schemas.microsoft.com/office/drawing/2014/main" id="{FC16E4BC-FFF3-448D-8C00-83E2BEADADF1}"/>
              </a:ext>
            </a:extLst>
          </p:cNvPr>
          <p:cNvSpPr>
            <a:spLocks noChangeArrowheads="1"/>
          </p:cNvSpPr>
          <p:nvPr/>
        </p:nvSpPr>
        <p:spPr bwMode="auto">
          <a:xfrm>
            <a:off x="3983379" y="1607490"/>
            <a:ext cx="344485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4800" dirty="0">
                <a:solidFill>
                  <a:schemeClr val="accent6"/>
                </a:solidFill>
                <a:latin typeface="Impact" pitchFamily="34" charset="0"/>
                <a:ea typeface="微软雅黑" pitchFamily="34" charset="-122"/>
                <a:cs typeface="宋体" pitchFamily="2" charset="-122"/>
              </a:rPr>
              <a:t>SECOND ISSUE</a:t>
            </a:r>
          </a:p>
        </p:txBody>
      </p:sp>
    </p:spTree>
    <p:extLst>
      <p:ext uri="{BB962C8B-B14F-4D97-AF65-F5344CB8AC3E}">
        <p14:creationId xmlns:p14="http://schemas.microsoft.com/office/powerpoint/2010/main" val="27810575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35" presetClass="emph" presetSubtype="0" repeatCount="3000" fill="hold" grpId="1" nodeType="withEffect">
                                  <p:stCondLst>
                                    <p:cond delay="500"/>
                                  </p:stCondLst>
                                  <p:childTnLst>
                                    <p:anim calcmode="discrete" valueType="str">
                                      <p:cBhvr>
                                        <p:cTn id="14" dur="100" fill="hold"/>
                                        <p:tgtEl>
                                          <p:spTgt spid="7"/>
                                        </p:tgtEl>
                                        <p:attrNameLst>
                                          <p:attrName>style.visibility</p:attrName>
                                        </p:attrNameLst>
                                      </p:cBhvr>
                                      <p:tavLst>
                                        <p:tav tm="0">
                                          <p:val>
                                            <p:strVal val="hidden"/>
                                          </p:val>
                                        </p:tav>
                                        <p:tav tm="50000">
                                          <p:val>
                                            <p:strVal val="visible"/>
                                          </p:val>
                                        </p:tav>
                                      </p:tavLst>
                                    </p:anim>
                                  </p:childTnLst>
                                </p:cTn>
                              </p:par>
                              <p:par>
                                <p:cTn id="15" presetID="2" presetClass="entr" presetSubtype="8"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35" presetClass="emph" presetSubtype="0" repeatCount="3000" fill="hold" grpId="1" nodeType="withEffect">
                                  <p:stCondLst>
                                    <p:cond delay="600"/>
                                  </p:stCondLst>
                                  <p:childTnLst>
                                    <p:anim calcmode="discrete" valueType="str">
                                      <p:cBhvr>
                                        <p:cTn id="20" dur="100" fill="hold"/>
                                        <p:tgtEl>
                                          <p:spTgt spid="8"/>
                                        </p:tgtEl>
                                        <p:attrNameLst>
                                          <p:attrName>style.visibility</p:attrName>
                                        </p:attrNameLst>
                                      </p:cBhvr>
                                      <p:tavLst>
                                        <p:tav tm="0">
                                          <p:val>
                                            <p:strVal val="hidden"/>
                                          </p:val>
                                        </p:tav>
                                        <p:tav tm="50000">
                                          <p:val>
                                            <p:strVal val="visible"/>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35" presetClass="emph" presetSubtype="0" repeatCount="3000" fill="hold" grpId="1" nodeType="withEffect">
                                  <p:stCondLst>
                                    <p:cond delay="700"/>
                                  </p:stCondLst>
                                  <p:childTnLst>
                                    <p:anim calcmode="discrete" valueType="str">
                                      <p:cBhvr>
                                        <p:cTn id="26" dur="100" fill="hold"/>
                                        <p:tgtEl>
                                          <p:spTgt spid="9"/>
                                        </p:tgtEl>
                                        <p:attrNameLst>
                                          <p:attrName>style.visibility</p:attrName>
                                        </p:attrNameLst>
                                      </p:cBhvr>
                                      <p:tavLst>
                                        <p:tav tm="0">
                                          <p:val>
                                            <p:strVal val="hidden"/>
                                          </p:val>
                                        </p:tav>
                                        <p:tav tm="50000">
                                          <p:val>
                                            <p:strVal val="visible"/>
                                          </p:val>
                                        </p:tav>
                                      </p:tavLst>
                                    </p:anim>
                                  </p:childTnLst>
                                </p:cTn>
                              </p:par>
                              <p:par>
                                <p:cTn id="27" presetID="2" presetClass="entr" presetSubtype="8" fill="hold" grpId="0" nodeType="withEffect">
                                  <p:stCondLst>
                                    <p:cond delay="110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140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8" grpId="1" animBg="1"/>
      <p:bldP spid="9" grpId="0" animBg="1"/>
      <p:bldP spid="9" grpId="1" animBg="1"/>
      <p:bldP spid="11" grpId="0" animBg="1"/>
      <p:bldP spid="12" grpId="0" animBg="1"/>
    </p:bldLst>
  </p:timing>
</p:sld>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EA5302"/>
      </a:accent1>
      <a:accent2>
        <a:srgbClr val="FFBF14"/>
      </a:accent2>
      <a:accent3>
        <a:srgbClr val="FCA271"/>
      </a:accent3>
      <a:accent4>
        <a:srgbClr val="AE8A47"/>
      </a:accent4>
      <a:accent5>
        <a:srgbClr val="BBDB38"/>
      </a:accent5>
      <a:accent6>
        <a:srgbClr val="ABABAB"/>
      </a:accent6>
      <a:hlink>
        <a:srgbClr val="4472C4"/>
      </a:hlink>
      <a:folHlink>
        <a:srgbClr val="BFBFBF"/>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EA5302"/>
    </a:accent1>
    <a:accent2>
      <a:srgbClr val="FFBF14"/>
    </a:accent2>
    <a:accent3>
      <a:srgbClr val="FCA271"/>
    </a:accent3>
    <a:accent4>
      <a:srgbClr val="AE8A47"/>
    </a:accent4>
    <a:accent5>
      <a:srgbClr val="BBDB38"/>
    </a:accent5>
    <a:accent6>
      <a:srgbClr val="ABABAB"/>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EA5302"/>
    </a:accent1>
    <a:accent2>
      <a:srgbClr val="FFBF14"/>
    </a:accent2>
    <a:accent3>
      <a:srgbClr val="FCA271"/>
    </a:accent3>
    <a:accent4>
      <a:srgbClr val="AE8A47"/>
    </a:accent4>
    <a:accent5>
      <a:srgbClr val="BBDB38"/>
    </a:accent5>
    <a:accent6>
      <a:srgbClr val="ABABAB"/>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84</TotalTime>
  <Words>879</Words>
  <Application>Microsoft Office PowerPoint</Application>
  <PresentationFormat>宽屏</PresentationFormat>
  <Paragraphs>94</Paragraphs>
  <Slides>24</Slides>
  <Notes>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等线</vt:lpstr>
      <vt:lpstr>等线 Light</vt:lpstr>
      <vt:lpstr>黑体</vt:lpstr>
      <vt:lpstr>华文行楷</vt:lpstr>
      <vt:lpstr>华文楷体</vt:lpstr>
      <vt:lpstr>微软雅黑</vt:lpstr>
      <vt:lpstr>Arial</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饼饼</dc:creator>
  <cp:lastModifiedBy>饼饼</cp:lastModifiedBy>
  <cp:revision>7</cp:revision>
  <dcterms:created xsi:type="dcterms:W3CDTF">2019-07-28T07:58:13Z</dcterms:created>
  <dcterms:modified xsi:type="dcterms:W3CDTF">2019-07-28T09:22:48Z</dcterms:modified>
</cp:coreProperties>
</file>